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embeddedFontLst>
    <p:embeddedFont>
      <p:font typeface="Lato" panose="020F0502020204030203" pitchFamily="34" charset="0"/>
      <p:regular r:id="rId35"/>
      <p:bold r:id="rId36"/>
      <p:italic r:id="rId37"/>
      <p:boldItalic r:id="rId38"/>
    </p:embeddedFont>
    <p:embeddedFont>
      <p:font typeface="Raleway"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8B2D7-D1E3-4369-8C42-450371FC0E06}" v="1" dt="2023-08-03T16:56:27.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okl" userId="ea29a34d-5810-404b-bb0c-75c9872ccc3c" providerId="ADAL" clId="{72D8B2D7-D1E3-4369-8C42-450371FC0E06}"/>
    <pc:docChg chg="custSel delSld modSld">
      <pc:chgData name="John Cokl" userId="ea29a34d-5810-404b-bb0c-75c9872ccc3c" providerId="ADAL" clId="{72D8B2D7-D1E3-4369-8C42-450371FC0E06}" dt="2023-08-03T18:01:14.211" v="326" actId="14100"/>
      <pc:docMkLst>
        <pc:docMk/>
      </pc:docMkLst>
      <pc:sldChg chg="modSp mod modNotes">
        <pc:chgData name="John Cokl" userId="ea29a34d-5810-404b-bb0c-75c9872ccc3c" providerId="ADAL" clId="{72D8B2D7-D1E3-4369-8C42-450371FC0E06}" dt="2023-08-03T16:56:39.719" v="3" actId="6549"/>
        <pc:sldMkLst>
          <pc:docMk/>
          <pc:sldMk cId="0" sldId="261"/>
        </pc:sldMkLst>
        <pc:spChg chg="mod">
          <ac:chgData name="John Cokl" userId="ea29a34d-5810-404b-bb0c-75c9872ccc3c" providerId="ADAL" clId="{72D8B2D7-D1E3-4369-8C42-450371FC0E06}" dt="2023-08-03T16:56:39.719" v="3" actId="6549"/>
          <ac:spMkLst>
            <pc:docMk/>
            <pc:sldMk cId="0" sldId="261"/>
            <ac:spMk id="207" creationId="{00000000-0000-0000-0000-000000000000}"/>
          </ac:spMkLst>
        </pc:spChg>
      </pc:sldChg>
      <pc:sldChg chg="addSp modSp mod">
        <pc:chgData name="John Cokl" userId="ea29a34d-5810-404b-bb0c-75c9872ccc3c" providerId="ADAL" clId="{72D8B2D7-D1E3-4369-8C42-450371FC0E06}" dt="2023-08-03T18:01:14.211" v="326" actId="14100"/>
        <pc:sldMkLst>
          <pc:docMk/>
          <pc:sldMk cId="0" sldId="262"/>
        </pc:sldMkLst>
        <pc:picChg chg="add mod">
          <ac:chgData name="John Cokl" userId="ea29a34d-5810-404b-bb0c-75c9872ccc3c" providerId="ADAL" clId="{72D8B2D7-D1E3-4369-8C42-450371FC0E06}" dt="2023-08-03T18:01:14.211" v="326" actId="14100"/>
          <ac:picMkLst>
            <pc:docMk/>
            <pc:sldMk cId="0" sldId="262"/>
            <ac:picMk id="3" creationId="{27CF1CAD-EC53-1FCB-8B50-468670F572C4}"/>
          </ac:picMkLst>
        </pc:picChg>
      </pc:sldChg>
      <pc:sldChg chg="modNotesTx">
        <pc:chgData name="John Cokl" userId="ea29a34d-5810-404b-bb0c-75c9872ccc3c" providerId="ADAL" clId="{72D8B2D7-D1E3-4369-8C42-450371FC0E06}" dt="2023-08-03T17:03:01.760" v="4" actId="20577"/>
        <pc:sldMkLst>
          <pc:docMk/>
          <pc:sldMk cId="0" sldId="267"/>
        </pc:sldMkLst>
      </pc:sldChg>
      <pc:sldChg chg="mod modShow">
        <pc:chgData name="John Cokl" userId="ea29a34d-5810-404b-bb0c-75c9872ccc3c" providerId="ADAL" clId="{72D8B2D7-D1E3-4369-8C42-450371FC0E06}" dt="2023-08-03T17:51:26.960" v="5" actId="729"/>
        <pc:sldMkLst>
          <pc:docMk/>
          <pc:sldMk cId="0" sldId="268"/>
        </pc:sldMkLst>
      </pc:sldChg>
      <pc:sldChg chg="mod modShow">
        <pc:chgData name="John Cokl" userId="ea29a34d-5810-404b-bb0c-75c9872ccc3c" providerId="ADAL" clId="{72D8B2D7-D1E3-4369-8C42-450371FC0E06}" dt="2023-08-03T17:51:29.467" v="6" actId="729"/>
        <pc:sldMkLst>
          <pc:docMk/>
          <pc:sldMk cId="0" sldId="269"/>
        </pc:sldMkLst>
      </pc:sldChg>
      <pc:sldChg chg="modSp modNotes">
        <pc:chgData name="John Cokl" userId="ea29a34d-5810-404b-bb0c-75c9872ccc3c" providerId="ADAL" clId="{72D8B2D7-D1E3-4369-8C42-450371FC0E06}" dt="2023-08-03T16:56:27.415" v="0"/>
        <pc:sldMkLst>
          <pc:docMk/>
          <pc:sldMk cId="0" sldId="273"/>
        </pc:sldMkLst>
        <pc:spChg chg="mod">
          <ac:chgData name="John Cokl" userId="ea29a34d-5810-404b-bb0c-75c9872ccc3c" providerId="ADAL" clId="{72D8B2D7-D1E3-4369-8C42-450371FC0E06}" dt="2023-08-03T16:56:27.415" v="0"/>
          <ac:spMkLst>
            <pc:docMk/>
            <pc:sldMk cId="0" sldId="273"/>
            <ac:spMk id="283" creationId="{00000000-0000-0000-0000-000000000000}"/>
          </ac:spMkLst>
        </pc:spChg>
      </pc:sldChg>
      <pc:sldChg chg="addSp delSp modSp mod modNotes">
        <pc:chgData name="John Cokl" userId="ea29a34d-5810-404b-bb0c-75c9872ccc3c" providerId="ADAL" clId="{72D8B2D7-D1E3-4369-8C42-450371FC0E06}" dt="2023-08-03T17:53:57.371" v="114" actId="20577"/>
        <pc:sldMkLst>
          <pc:docMk/>
          <pc:sldMk cId="0" sldId="275"/>
        </pc:sldMkLst>
        <pc:spChg chg="add mod">
          <ac:chgData name="John Cokl" userId="ea29a34d-5810-404b-bb0c-75c9872ccc3c" providerId="ADAL" clId="{72D8B2D7-D1E3-4369-8C42-450371FC0E06}" dt="2023-08-03T17:53:06.747" v="11" actId="20577"/>
          <ac:spMkLst>
            <pc:docMk/>
            <pc:sldMk cId="0" sldId="275"/>
            <ac:spMk id="3" creationId="{E26B6DDA-903A-F8DC-49D5-956E8C00292D}"/>
          </ac:spMkLst>
        </pc:spChg>
        <pc:spChg chg="del mod">
          <ac:chgData name="John Cokl" userId="ea29a34d-5810-404b-bb0c-75c9872ccc3c" providerId="ADAL" clId="{72D8B2D7-D1E3-4369-8C42-450371FC0E06}" dt="2023-08-03T17:52:32.758" v="8" actId="478"/>
          <ac:spMkLst>
            <pc:docMk/>
            <pc:sldMk cId="0" sldId="275"/>
            <ac:spMk id="296" creationId="{00000000-0000-0000-0000-000000000000}"/>
          </ac:spMkLst>
        </pc:spChg>
        <pc:spChg chg="mod">
          <ac:chgData name="John Cokl" userId="ea29a34d-5810-404b-bb0c-75c9872ccc3c" providerId="ADAL" clId="{72D8B2D7-D1E3-4369-8C42-450371FC0E06}" dt="2023-08-03T17:53:57.371" v="114" actId="20577"/>
          <ac:spMkLst>
            <pc:docMk/>
            <pc:sldMk cId="0" sldId="275"/>
            <ac:spMk id="297" creationId="{00000000-0000-0000-0000-000000000000}"/>
          </ac:spMkLst>
        </pc:spChg>
      </pc:sldChg>
      <pc:sldChg chg="modSp mod modNotes">
        <pc:chgData name="John Cokl" userId="ea29a34d-5810-404b-bb0c-75c9872ccc3c" providerId="ADAL" clId="{72D8B2D7-D1E3-4369-8C42-450371FC0E06}" dt="2023-08-03T16:56:27.516" v="1" actId="27636"/>
        <pc:sldMkLst>
          <pc:docMk/>
          <pc:sldMk cId="0" sldId="276"/>
        </pc:sldMkLst>
        <pc:spChg chg="mod">
          <ac:chgData name="John Cokl" userId="ea29a34d-5810-404b-bb0c-75c9872ccc3c" providerId="ADAL" clId="{72D8B2D7-D1E3-4369-8C42-450371FC0E06}" dt="2023-08-03T16:56:27.516" v="1" actId="27636"/>
          <ac:spMkLst>
            <pc:docMk/>
            <pc:sldMk cId="0" sldId="276"/>
            <ac:spMk id="303" creationId="{00000000-0000-0000-0000-000000000000}"/>
          </ac:spMkLst>
        </pc:spChg>
      </pc:sldChg>
      <pc:sldChg chg="modSp modNotes">
        <pc:chgData name="John Cokl" userId="ea29a34d-5810-404b-bb0c-75c9872ccc3c" providerId="ADAL" clId="{72D8B2D7-D1E3-4369-8C42-450371FC0E06}" dt="2023-08-03T16:56:27.415" v="0"/>
        <pc:sldMkLst>
          <pc:docMk/>
          <pc:sldMk cId="0" sldId="277"/>
        </pc:sldMkLst>
        <pc:spChg chg="mod">
          <ac:chgData name="John Cokl" userId="ea29a34d-5810-404b-bb0c-75c9872ccc3c" providerId="ADAL" clId="{72D8B2D7-D1E3-4369-8C42-450371FC0E06}" dt="2023-08-03T16:56:27.415" v="0"/>
          <ac:spMkLst>
            <pc:docMk/>
            <pc:sldMk cId="0" sldId="277"/>
            <ac:spMk id="309" creationId="{00000000-0000-0000-0000-000000000000}"/>
          </ac:spMkLst>
        </pc:spChg>
      </pc:sldChg>
      <pc:sldChg chg="modSp modNotes">
        <pc:chgData name="John Cokl" userId="ea29a34d-5810-404b-bb0c-75c9872ccc3c" providerId="ADAL" clId="{72D8B2D7-D1E3-4369-8C42-450371FC0E06}" dt="2023-08-03T16:56:27.415" v="0"/>
        <pc:sldMkLst>
          <pc:docMk/>
          <pc:sldMk cId="0" sldId="278"/>
        </pc:sldMkLst>
        <pc:spChg chg="mod">
          <ac:chgData name="John Cokl" userId="ea29a34d-5810-404b-bb0c-75c9872ccc3c" providerId="ADAL" clId="{72D8B2D7-D1E3-4369-8C42-450371FC0E06}" dt="2023-08-03T16:56:27.415" v="0"/>
          <ac:spMkLst>
            <pc:docMk/>
            <pc:sldMk cId="0" sldId="278"/>
            <ac:spMk id="324" creationId="{00000000-0000-0000-0000-000000000000}"/>
          </ac:spMkLst>
        </pc:spChg>
      </pc:sldChg>
      <pc:sldChg chg="modSp mod">
        <pc:chgData name="John Cokl" userId="ea29a34d-5810-404b-bb0c-75c9872ccc3c" providerId="ADAL" clId="{72D8B2D7-D1E3-4369-8C42-450371FC0E06}" dt="2023-08-03T17:58:36.181" v="263" actId="20577"/>
        <pc:sldMkLst>
          <pc:docMk/>
          <pc:sldMk cId="0" sldId="281"/>
        </pc:sldMkLst>
        <pc:spChg chg="mod">
          <ac:chgData name="John Cokl" userId="ea29a34d-5810-404b-bb0c-75c9872ccc3c" providerId="ADAL" clId="{72D8B2D7-D1E3-4369-8C42-450371FC0E06}" dt="2023-08-03T17:58:36.181" v="263" actId="20577"/>
          <ac:spMkLst>
            <pc:docMk/>
            <pc:sldMk cId="0" sldId="281"/>
            <ac:spMk id="347" creationId="{00000000-0000-0000-0000-000000000000}"/>
          </ac:spMkLst>
        </pc:spChg>
      </pc:sldChg>
      <pc:sldChg chg="modSp mod">
        <pc:chgData name="John Cokl" userId="ea29a34d-5810-404b-bb0c-75c9872ccc3c" providerId="ADAL" clId="{72D8B2D7-D1E3-4369-8C42-450371FC0E06}" dt="2023-08-03T17:59:05.420" v="318" actId="20577"/>
        <pc:sldMkLst>
          <pc:docMk/>
          <pc:sldMk cId="0" sldId="283"/>
        </pc:sldMkLst>
        <pc:spChg chg="mod">
          <ac:chgData name="John Cokl" userId="ea29a34d-5810-404b-bb0c-75c9872ccc3c" providerId="ADAL" clId="{72D8B2D7-D1E3-4369-8C42-450371FC0E06}" dt="2023-08-03T17:59:05.420" v="318" actId="20577"/>
          <ac:spMkLst>
            <pc:docMk/>
            <pc:sldMk cId="0" sldId="283"/>
            <ac:spMk id="358" creationId="{00000000-0000-0000-0000-000000000000}"/>
          </ac:spMkLst>
        </pc:spChg>
      </pc:sldChg>
      <pc:sldChg chg="modSp mod modNotes">
        <pc:chgData name="John Cokl" userId="ea29a34d-5810-404b-bb0c-75c9872ccc3c" providerId="ADAL" clId="{72D8B2D7-D1E3-4369-8C42-450371FC0E06}" dt="2023-08-03T17:59:48.355" v="320" actId="27636"/>
        <pc:sldMkLst>
          <pc:docMk/>
          <pc:sldMk cId="0" sldId="284"/>
        </pc:sldMkLst>
        <pc:spChg chg="mod">
          <ac:chgData name="John Cokl" userId="ea29a34d-5810-404b-bb0c-75c9872ccc3c" providerId="ADAL" clId="{72D8B2D7-D1E3-4369-8C42-450371FC0E06}" dt="2023-08-03T17:59:48.355" v="320" actId="27636"/>
          <ac:spMkLst>
            <pc:docMk/>
            <pc:sldMk cId="0" sldId="284"/>
            <ac:spMk id="364" creationId="{00000000-0000-0000-0000-000000000000}"/>
          </ac:spMkLst>
        </pc:spChg>
      </pc:sldChg>
      <pc:sldChg chg="modSp del modNotes">
        <pc:chgData name="John Cokl" userId="ea29a34d-5810-404b-bb0c-75c9872ccc3c" providerId="ADAL" clId="{72D8B2D7-D1E3-4369-8C42-450371FC0E06}" dt="2023-08-03T18:00:05.980" v="321" actId="2696"/>
        <pc:sldMkLst>
          <pc:docMk/>
          <pc:sldMk cId="0" sldId="285"/>
        </pc:sldMkLst>
        <pc:spChg chg="mod">
          <ac:chgData name="John Cokl" userId="ea29a34d-5810-404b-bb0c-75c9872ccc3c" providerId="ADAL" clId="{72D8B2D7-D1E3-4369-8C42-450371FC0E06}" dt="2023-08-03T16:56:27.415" v="0"/>
          <ac:spMkLst>
            <pc:docMk/>
            <pc:sldMk cId="0" sldId="285"/>
            <ac:spMk id="370" creationId="{00000000-0000-0000-0000-000000000000}"/>
          </ac:spMkLst>
        </pc:spChg>
      </pc:sldChg>
      <pc:sldChg chg="del">
        <pc:chgData name="John Cokl" userId="ea29a34d-5810-404b-bb0c-75c9872ccc3c" providerId="ADAL" clId="{72D8B2D7-D1E3-4369-8C42-450371FC0E06}" dt="2023-08-03T18:00:13.153" v="322" actId="2696"/>
        <pc:sldMkLst>
          <pc:docMk/>
          <pc:sldMk cId="0" sldId="286"/>
        </pc:sldMkLst>
      </pc:sldChg>
      <pc:sldMasterChg chg="delSldLayout">
        <pc:chgData name="John Cokl" userId="ea29a34d-5810-404b-bb0c-75c9872ccc3c" providerId="ADAL" clId="{72D8B2D7-D1E3-4369-8C42-450371FC0E06}" dt="2023-08-03T18:00:05.980" v="321" actId="2696"/>
        <pc:sldMasterMkLst>
          <pc:docMk/>
          <pc:sldMasterMk cId="0" sldId="2147483664"/>
        </pc:sldMasterMkLst>
        <pc:sldLayoutChg chg="del">
          <pc:chgData name="John Cokl" userId="ea29a34d-5810-404b-bb0c-75c9872ccc3c" providerId="ADAL" clId="{72D8B2D7-D1E3-4369-8C42-450371FC0E06}" dt="2023-08-03T18:00:05.980" v="321" actId="2696"/>
          <pc:sldLayoutMkLst>
            <pc:docMk/>
            <pc:sldMasterMk cId="0" sldId="2147483664"/>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129178ef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129178ef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72eef723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72eef72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72eef723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72eef723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72eef723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72eef723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33333"/>
              </a:buClr>
              <a:buSzPts val="1400"/>
              <a:buFont typeface="Lato"/>
              <a:buChar char="●"/>
            </a:pPr>
            <a:r>
              <a:rPr lang="en-GB" sz="1400" dirty="0">
                <a:solidFill>
                  <a:srgbClr val="333333"/>
                </a:solidFill>
                <a:latin typeface="Lato"/>
                <a:ea typeface="Lato"/>
                <a:cs typeface="Lato"/>
                <a:sym typeface="Lato"/>
              </a:rPr>
              <a:t>This also includes providing information to LEP individuals in their preferred language. </a:t>
            </a:r>
            <a:endParaRPr sz="1400" dirty="0">
              <a:solidFill>
                <a:srgbClr val="333333"/>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72eef723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72eef723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72eef723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72eef723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72eef723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72eef723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72eef72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72eef72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5590552e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5590552e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program complaint and a discrimination complaint can look alike. Both types of complaints include an issue, something the individual is complaining about. The ingredient that makes a discrimination complaint different from a program complaint is that, in addition to an issue, a discrimination complaint includes a basis. A basis is the complainant's reason for his/her treatment. A complaint is a discrimination complaint if it includes, as a reason for the mistreatment, one of the prohibited factors listed in WIOA Section 188 (e.g., race, color, sex, etc.). A complaint cannot be processed as both a program complaint and as a discrimination complaint.  </a:t>
            </a:r>
            <a:br>
              <a:rPr lang="en-GB"/>
            </a:br>
            <a:br>
              <a:rPr lang="en-GB"/>
            </a:b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5590552e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5590552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73747b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73747b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8439069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8439069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84390696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84390696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5590552e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5590552e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5590552e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5590552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84390696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8439069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EOO must confirm receipt within 5 days of receipt. EOO will review for validity and issue decision within 20 days of filing date. If the decision received is dissatisfactory (or is not received), the complainant may appeal no later than 5 days of decision due date (25 days from filing date). The appeal process includes a hearing with NCWWDB Board representation, and must be conducted and decision issued within 60 days of filing date (no later than 35 days from appeal).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6a2e744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6a2e744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6a2e7444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6a2e7444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6a2e744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6a2e7444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300">
                <a:solidFill>
                  <a:srgbClr val="595959"/>
                </a:solidFill>
                <a:latin typeface="Lato"/>
                <a:ea typeface="Lato"/>
                <a:cs typeface="Lato"/>
                <a:sym typeface="Lato"/>
              </a:rPr>
              <a:t>LEP Plan: </a:t>
            </a:r>
            <a:endParaRPr sz="1300">
              <a:solidFill>
                <a:srgbClr val="595959"/>
              </a:solidFill>
              <a:latin typeface="Lato"/>
              <a:ea typeface="Lato"/>
              <a:cs typeface="Lato"/>
              <a:sym typeface="Lato"/>
            </a:endParaRPr>
          </a:p>
          <a:p>
            <a:pPr marL="457200" lvl="0" indent="-311150" algn="l" rtl="0">
              <a:lnSpc>
                <a:spcPct val="115000"/>
              </a:lnSpc>
              <a:spcBef>
                <a:spcPts val="1600"/>
              </a:spcBef>
              <a:spcAft>
                <a:spcPts val="0"/>
              </a:spcAft>
              <a:buClr>
                <a:srgbClr val="595959"/>
              </a:buClr>
              <a:buSzPts val="1300"/>
              <a:buFont typeface="Lato"/>
              <a:buChar char="●"/>
            </a:pPr>
            <a:r>
              <a:rPr lang="en-GB" sz="1300">
                <a:solidFill>
                  <a:srgbClr val="595959"/>
                </a:solidFill>
                <a:latin typeface="Lato"/>
                <a:ea typeface="Lato"/>
                <a:cs typeface="Lato"/>
                <a:sym typeface="Lato"/>
              </a:rPr>
              <a:t>Clear framework and language assistance plan to ensure meaningful access to LEP customers (hey - it’s the law!) </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GB" sz="1300">
                <a:solidFill>
                  <a:srgbClr val="595959"/>
                </a:solidFill>
                <a:latin typeface="Lato"/>
                <a:ea typeface="Lato"/>
                <a:cs typeface="Lato"/>
                <a:sym typeface="Lato"/>
              </a:rPr>
              <a:t>This Plan must show the process(es) we take to identify, inform and provide language services to LEP individuals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GB" sz="1300">
                <a:solidFill>
                  <a:srgbClr val="595959"/>
                </a:solidFill>
                <a:latin typeface="Lato"/>
                <a:ea typeface="Lato"/>
                <a:cs typeface="Lato"/>
                <a:sym typeface="Lato"/>
              </a:rPr>
              <a:t>The plan also factors in components like staff training (like this one), monitoring / quality assurance, policies, timelines, and stakeholder review</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72eef723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72eef72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84390696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484390696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Your agency is liable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72eef723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72eef723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88252dc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f88252dc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72eef723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72eef723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24f64e87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24f64e87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12609503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12609503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72eef723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72eef723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12609503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12609503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2609503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12609503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39438" b="35445"/>
          <a:stretch/>
        </p:blipFill>
        <p:spPr>
          <a:xfrm>
            <a:off x="0" y="3610652"/>
            <a:ext cx="9144001" cy="1532846"/>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6"/>
        <p:cNvGrpSpPr/>
        <p:nvPr/>
      </p:nvGrpSpPr>
      <p:grpSpPr>
        <a:xfrm>
          <a:off x="0" y="0"/>
          <a:ext cx="0" cy="0"/>
          <a:chOff x="0" y="0"/>
          <a:chExt cx="0" cy="0"/>
        </a:xfrm>
      </p:grpSpPr>
      <p:sp>
        <p:nvSpPr>
          <p:cNvPr id="117" name="Google Shape;117;p12"/>
          <p:cNvSpPr/>
          <p:nvPr/>
        </p:nvSpPr>
        <p:spPr>
          <a:xfrm>
            <a:off x="0" y="0"/>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2"/>
          <p:cNvGrpSpPr/>
          <p:nvPr/>
        </p:nvGrpSpPr>
        <p:grpSpPr>
          <a:xfrm>
            <a:off x="830392" y="1191256"/>
            <a:ext cx="745763" cy="45826"/>
            <a:chOff x="4580561" y="2589004"/>
            <a:chExt cx="1064464" cy="25200"/>
          </a:xfrm>
        </p:grpSpPr>
        <p:sp>
          <p:nvSpPr>
            <p:cNvPr id="119" name="Google Shape;119;p12"/>
            <p:cNvSpPr/>
            <p:nvPr/>
          </p:nvSpPr>
          <p:spPr>
            <a:xfrm rot="-5400000">
              <a:off x="5366325" y="2335504"/>
              <a:ext cx="25200" cy="5322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22" name="Google Shape;122;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23" name="Google Shape;123;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4" name="Google Shape;124;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12">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12">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27" name="Google Shape;127;p12">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28" name="Google Shape;128;p12">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31" name="Google Shape;131;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32" name="Google Shape;132;p1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1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4" name="Google Shape;134;p1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5" name="Google Shape;135;p1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136"/>
        <p:cNvGrpSpPr/>
        <p:nvPr/>
      </p:nvGrpSpPr>
      <p:grpSpPr>
        <a:xfrm>
          <a:off x="0" y="0"/>
          <a:ext cx="0" cy="0"/>
          <a:chOff x="0" y="0"/>
          <a:chExt cx="0" cy="0"/>
        </a:xfrm>
      </p:grpSpPr>
      <p:grpSp>
        <p:nvGrpSpPr>
          <p:cNvPr id="137" name="Google Shape;137;p14"/>
          <p:cNvGrpSpPr/>
          <p:nvPr/>
        </p:nvGrpSpPr>
        <p:grpSpPr>
          <a:xfrm>
            <a:off x="830392" y="4169130"/>
            <a:ext cx="745763" cy="45826"/>
            <a:chOff x="4580561" y="2589004"/>
            <a:chExt cx="1064464" cy="25200"/>
          </a:xfrm>
        </p:grpSpPr>
        <p:sp>
          <p:nvSpPr>
            <p:cNvPr id="138" name="Google Shape;138;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14"/>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41" name="Google Shape;141;p14"/>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142" name="Google Shape;142;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43" name="Google Shape;143;p14">
            <a:hlinkClick r:id="" action="ppaction://noaction"/>
          </p:cNvPr>
          <p:cNvSpPr/>
          <p:nvPr/>
        </p:nvSpPr>
        <p:spPr>
          <a:xfrm>
            <a:off x="8280450" y="0"/>
            <a:ext cx="863400" cy="4542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1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1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6" name="Google Shape;146;p1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49" name="Google Shape;149;p15">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1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1" name="Google Shape;151;p1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2" name="Google Shape;152;p1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C">
  <p:cSld name="SECTION_HEADER_1">
    <p:bg>
      <p:bgPr>
        <a:solidFill>
          <a:srgbClr val="073763"/>
        </a:solidFill>
        <a:effectLst/>
      </p:bgPr>
    </p:bg>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155" name="Google Shape;155;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56" name="Google Shape;156;p16"/>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latin typeface="Raleway"/>
                <a:ea typeface="Raleway"/>
                <a:cs typeface="Raleway"/>
                <a:sym typeface="Raleway"/>
              </a:rPr>
              <a:t>Confidential</a:t>
            </a:r>
            <a:endParaRPr sz="600" b="1">
              <a:solidFill>
                <a:srgbClr val="FFFFFF"/>
              </a:solidFill>
              <a:latin typeface="Raleway"/>
              <a:ea typeface="Raleway"/>
              <a:cs typeface="Raleway"/>
              <a:sym typeface="Raleway"/>
            </a:endParaRPr>
          </a:p>
        </p:txBody>
      </p:sp>
      <p:sp>
        <p:nvSpPr>
          <p:cNvPr id="157" name="Google Shape;157;p16"/>
          <p:cNvSpPr txBox="1"/>
          <p:nvPr/>
        </p:nvSpPr>
        <p:spPr>
          <a:xfrm>
            <a:off x="1296767"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latin typeface="Raleway"/>
                <a:ea typeface="Raleway"/>
                <a:cs typeface="Raleway"/>
                <a:sym typeface="Raleway"/>
              </a:rPr>
              <a:t>Customized for </a:t>
            </a:r>
            <a:r>
              <a:rPr lang="en-GB" sz="600" b="1">
                <a:solidFill>
                  <a:srgbClr val="FFFFFF"/>
                </a:solidFill>
                <a:latin typeface="Raleway"/>
                <a:ea typeface="Raleway"/>
                <a:cs typeface="Raleway"/>
                <a:sym typeface="Raleway"/>
              </a:rPr>
              <a:t>Lorem Ipsum LLC</a:t>
            </a:r>
            <a:endParaRPr sz="600">
              <a:solidFill>
                <a:srgbClr val="FFFFFF"/>
              </a:solidFill>
              <a:latin typeface="Raleway"/>
              <a:ea typeface="Raleway"/>
              <a:cs typeface="Raleway"/>
              <a:sym typeface="Raleway"/>
            </a:endParaRPr>
          </a:p>
        </p:txBody>
      </p:sp>
      <p:sp>
        <p:nvSpPr>
          <p:cNvPr id="158" name="Google Shape;158;p16"/>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solidFill>
                  <a:srgbClr val="FFFFFF"/>
                </a:solidFill>
                <a:latin typeface="Raleway"/>
                <a:ea typeface="Raleway"/>
                <a:cs typeface="Raleway"/>
                <a:sym typeface="Raleway"/>
              </a:rPr>
              <a:t>Version 1.0</a:t>
            </a:r>
            <a:endParaRPr sz="600" b="1">
              <a:solidFill>
                <a:srgbClr val="FFFFFF"/>
              </a:solidFill>
              <a:latin typeface="Raleway"/>
              <a:ea typeface="Raleway"/>
              <a:cs typeface="Raleway"/>
              <a:sym typeface="Raleway"/>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159"/>
        <p:cNvGrpSpPr/>
        <p:nvPr/>
      </p:nvGrpSpPr>
      <p:grpSpPr>
        <a:xfrm>
          <a:off x="0" y="0"/>
          <a:ext cx="0" cy="0"/>
          <a:chOff x="0" y="0"/>
          <a:chExt cx="0" cy="0"/>
        </a:xfrm>
      </p:grpSpPr>
      <p:grpSp>
        <p:nvGrpSpPr>
          <p:cNvPr id="160" name="Google Shape;160;p17"/>
          <p:cNvGrpSpPr/>
          <p:nvPr/>
        </p:nvGrpSpPr>
        <p:grpSpPr>
          <a:xfrm>
            <a:off x="830392" y="1191256"/>
            <a:ext cx="745763" cy="45826"/>
            <a:chOff x="4580561" y="2589004"/>
            <a:chExt cx="1064464" cy="25200"/>
          </a:xfrm>
        </p:grpSpPr>
        <p:sp>
          <p:nvSpPr>
            <p:cNvPr id="161" name="Google Shape;161;p17"/>
            <p:cNvSpPr/>
            <p:nvPr/>
          </p:nvSpPr>
          <p:spPr>
            <a:xfrm rot="-5400000">
              <a:off x="5366325" y="2335504"/>
              <a:ext cx="25200" cy="5322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5400000">
              <a:off x="4836311" y="2333254"/>
              <a:ext cx="25200" cy="536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4" name="Google Shape;164;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65" name="Google Shape;165;p17">
            <a:hlinkClick r:id="" action="ppaction://noaction"/>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17">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17">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17">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18"/>
        <p:cNvGrpSpPr/>
        <p:nvPr/>
      </p:nvGrpSpPr>
      <p:grpSpPr>
        <a:xfrm>
          <a:off x="0" y="0"/>
          <a:ext cx="0" cy="0"/>
          <a:chOff x="0" y="0"/>
          <a:chExt cx="0" cy="0"/>
        </a:xfrm>
      </p:grpSpPr>
      <p:pic>
        <p:nvPicPr>
          <p:cNvPr id="19" name="Google Shape;19;p3"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20" name="Google Shape;20;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30392" y="1191256"/>
            <a:ext cx="745763" cy="45826"/>
            <a:chOff x="4580561" y="2589004"/>
            <a:chExt cx="1064464" cy="25200"/>
          </a:xfrm>
        </p:grpSpPr>
        <p:sp>
          <p:nvSpPr>
            <p:cNvPr id="22" name="Google Shape;22;p3"/>
            <p:cNvSpPr/>
            <p:nvPr/>
          </p:nvSpPr>
          <p:spPr>
            <a:xfrm rot="-5400000">
              <a:off x="5366325" y="2335504"/>
              <a:ext cx="25200" cy="5322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4836311" y="2333254"/>
              <a:ext cx="25200" cy="5367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5" name="Google Shape;25;p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 name="Google Shape;26;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29" name="Google Shape;29;p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0" name="Google Shape;30;p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31"/>
        <p:cNvGrpSpPr/>
        <p:nvPr/>
      </p:nvGrpSpPr>
      <p:grpSpPr>
        <a:xfrm>
          <a:off x="0" y="0"/>
          <a:ext cx="0" cy="0"/>
          <a:chOff x="0" y="0"/>
          <a:chExt cx="0" cy="0"/>
        </a:xfrm>
      </p:grpSpPr>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6" name="Google Shape;36;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4">
            <a:hlinkClick r:id="" action="ppaction://noaction"/>
          </p:cNvPr>
          <p:cNvSpPr/>
          <p:nvPr/>
        </p:nvSpPr>
        <p:spPr>
          <a:xfrm>
            <a:off x="8280450" y="0"/>
            <a:ext cx="863400" cy="4542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39" name="Google Shape;39;p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0" name="Google Shape;40;p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5"/>
          <p:cNvGrpSpPr/>
          <p:nvPr/>
        </p:nvGrpSpPr>
        <p:grpSpPr>
          <a:xfrm>
            <a:off x="830392" y="1191256"/>
            <a:ext cx="745763" cy="45826"/>
            <a:chOff x="4580561" y="2589004"/>
            <a:chExt cx="1064464" cy="25200"/>
          </a:xfrm>
        </p:grpSpPr>
        <p:sp>
          <p:nvSpPr>
            <p:cNvPr id="44" name="Google Shape;44;p5"/>
            <p:cNvSpPr/>
            <p:nvPr/>
          </p:nvSpPr>
          <p:spPr>
            <a:xfrm rot="-5400000">
              <a:off x="5366325" y="2335504"/>
              <a:ext cx="25200" cy="53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5400000">
              <a:off x="4836311" y="2333254"/>
              <a:ext cx="25200" cy="5367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7" name="Google Shape;47;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8" name="Google Shape;48;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9" name="Google Shape;49;p5">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1" name="Google Shape;51;p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2" name="Google Shape;52;p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only">
  <p:cSld name="TITLE_AND_BODY_1">
    <p:spTree>
      <p:nvGrpSpPr>
        <p:cNvPr id="1" name="Shape 53"/>
        <p:cNvGrpSpPr/>
        <p:nvPr/>
      </p:nvGrpSpPr>
      <p:grpSpPr>
        <a:xfrm>
          <a:off x="0" y="0"/>
          <a:ext cx="0" cy="0"/>
          <a:chOff x="0" y="0"/>
          <a:chExt cx="0" cy="0"/>
        </a:xfrm>
      </p:grpSpPr>
      <p:sp>
        <p:nvSpPr>
          <p:cNvPr id="54" name="Google Shape;54;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6" name="Google Shape;56;p6">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6">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8" name="Google Shape;58;p6">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9" name="Google Shape;59;p6">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60" name="Google Shape;60;p6"/>
          <p:cNvSpPr txBox="1">
            <a:spLocks noGrp="1"/>
          </p:cNvSpPr>
          <p:nvPr>
            <p:ph type="body" idx="1"/>
          </p:nvPr>
        </p:nvSpPr>
        <p:spPr>
          <a:xfrm>
            <a:off x="729450" y="1068650"/>
            <a:ext cx="7688700" cy="1034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cSld name="TITLE_AND_BODY_1_1">
    <p:spTree>
      <p:nvGrpSpPr>
        <p:cNvPr id="1" name="Shape 61"/>
        <p:cNvGrpSpPr/>
        <p:nvPr/>
      </p:nvGrpSpPr>
      <p:grpSpPr>
        <a:xfrm>
          <a:off x="0" y="0"/>
          <a:ext cx="0" cy="0"/>
          <a:chOff x="0" y="0"/>
          <a:chExt cx="0" cy="0"/>
        </a:xfrm>
      </p:grpSpPr>
      <p:pic>
        <p:nvPicPr>
          <p:cNvPr id="62" name="Google Shape;62;p7" descr="shutterstock_31891705.jpg"/>
          <p:cNvPicPr preferRelativeResize="0"/>
          <p:nvPr/>
        </p:nvPicPr>
        <p:blipFill rotWithShape="1">
          <a:blip r:embed="rId2">
            <a:alphaModFix/>
          </a:blip>
          <a:srcRect t="11971" b="11971"/>
          <a:stretch/>
        </p:blipFill>
        <p:spPr>
          <a:xfrm>
            <a:off x="0" y="487825"/>
            <a:ext cx="9143999" cy="4655673"/>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63" name="Google Shape;63;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
        <p:nvSpPr>
          <p:cNvPr id="65" name="Google Shape;65;p7">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 name="Google Shape;66;p7">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67" name="Google Shape;67;p7">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68" name="Google Shape;68;p7">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69" name="Google Shape;69;p7"/>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8"/>
          <p:cNvGrpSpPr/>
          <p:nvPr/>
        </p:nvGrpSpPr>
        <p:grpSpPr>
          <a:xfrm>
            <a:off x="830392" y="1191256"/>
            <a:ext cx="745763" cy="45826"/>
            <a:chOff x="4580561" y="2589004"/>
            <a:chExt cx="1064464" cy="25200"/>
          </a:xfrm>
        </p:grpSpPr>
        <p:sp>
          <p:nvSpPr>
            <p:cNvPr id="73" name="Google Shape;73;p8"/>
            <p:cNvSpPr/>
            <p:nvPr/>
          </p:nvSpPr>
          <p:spPr>
            <a:xfrm rot="-5400000">
              <a:off x="5366325" y="2335504"/>
              <a:ext cx="25200" cy="5322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5400000">
              <a:off x="4836311" y="2333254"/>
              <a:ext cx="25200" cy="5367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76" name="Google Shape;76;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7" name="Google Shape;77;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8" name="Google Shape;78;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9" name="Google Shape;79;p8">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8">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1" name="Google Shape;81;p8">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2" name="Google Shape;82;p8">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9"/>
          <p:cNvGrpSpPr/>
          <p:nvPr/>
        </p:nvGrpSpPr>
        <p:grpSpPr>
          <a:xfrm>
            <a:off x="830392" y="1191256"/>
            <a:ext cx="745763" cy="45826"/>
            <a:chOff x="4580561" y="2589004"/>
            <a:chExt cx="1064464" cy="25200"/>
          </a:xfrm>
        </p:grpSpPr>
        <p:sp>
          <p:nvSpPr>
            <p:cNvPr id="86" name="Google Shape;86;p9"/>
            <p:cNvSpPr/>
            <p:nvPr/>
          </p:nvSpPr>
          <p:spPr>
            <a:xfrm rot="-5400000">
              <a:off x="5366325" y="2335504"/>
              <a:ext cx="25200" cy="532200"/>
            </a:xfrm>
            <a:prstGeom prst="rect">
              <a:avLst/>
            </a:prstGeom>
            <a:solidFill>
              <a:srgbClr val="00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5400000">
              <a:off x="4836311" y="2333254"/>
              <a:ext cx="25200" cy="5367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9" name="Google Shape;8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0" name="Google Shape;90;p9">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 name="Google Shape;91;p9">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2" name="Google Shape;92;p9">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3" name="Google Shape;93;p9">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8FFF"/>
        </a:solidFill>
        <a:effectLst/>
      </p:bgPr>
    </p:bg>
    <p:spTree>
      <p:nvGrpSpPr>
        <p:cNvPr id="1" name="Shape 106"/>
        <p:cNvGrpSpPr/>
        <p:nvPr/>
      </p:nvGrpSpPr>
      <p:grpSpPr>
        <a:xfrm>
          <a:off x="0" y="0"/>
          <a:ext cx="0" cy="0"/>
          <a:chOff x="0" y="0"/>
          <a:chExt cx="0" cy="0"/>
        </a:xfrm>
      </p:grpSpPr>
      <p:grpSp>
        <p:nvGrpSpPr>
          <p:cNvPr id="107" name="Google Shape;107;p11"/>
          <p:cNvGrpSpPr/>
          <p:nvPr/>
        </p:nvGrpSpPr>
        <p:grpSpPr>
          <a:xfrm>
            <a:off x="830392" y="4169130"/>
            <a:ext cx="745763" cy="45826"/>
            <a:chOff x="4580561" y="2589004"/>
            <a:chExt cx="1064464" cy="25200"/>
          </a:xfrm>
        </p:grpSpPr>
        <p:sp>
          <p:nvSpPr>
            <p:cNvPr id="108" name="Google Shape;108;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11" name="Google Shape;111;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12" name="Google Shape;112;p11">
            <a:hlinkClick r:id="" action="ppaction://noaction"/>
          </p:cNvPr>
          <p:cNvSpPr/>
          <p:nvPr/>
        </p:nvSpPr>
        <p:spPr>
          <a:xfrm>
            <a:off x="8280450" y="0"/>
            <a:ext cx="863400" cy="4542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113;p11">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4" name="Google Shape;114;p11">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5" name="Google Shape;115;p11">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e38216376e467d4a4ba2ad88c2354d73&amp;term_occur=1&amp;term_src=Title:29:Subtitle:A:Part:38:Subpart:B:Subjgrp:85:38.35" TargetMode="External"/><Relationship Id="rId3" Type="http://schemas.openxmlformats.org/officeDocument/2006/relationships/hyperlink" Target="https://www.law.cornell.edu/definitions/index.php?width=840&amp;height=800&amp;iframe=true&amp;def_id=5ba810ea4dc0b0517b1725cf5fc8520f&amp;term_occur=1&amp;term_src=Title:29:Subtitle:A:Part:38:Subpart:B:Subjgrp:85:38.35" TargetMode="External"/><Relationship Id="rId7" Type="http://schemas.openxmlformats.org/officeDocument/2006/relationships/hyperlink" Target="https://www.law.cornell.edu/definitions/index.php?width=840&amp;height=800&amp;iframe=true&amp;def_id=3a38b2a3ea47b27915bd65a3a71bc2db&amp;term_occur=1&amp;term_src=Title:29:Subtitle:A:Part:38:Subpart:B:Subjgrp:85:38.35"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law.cornell.edu/definitions/index.php?width=840&amp;height=800&amp;iframe=true&amp;def_id=fd0ea72d419d94d344439b1220b4a08e&amp;term_occur=1&amp;term_src=Title:29:Subtitle:A:Part:38:Subpart:B:Subjgrp:85:38.35" TargetMode="External"/><Relationship Id="rId5" Type="http://schemas.openxmlformats.org/officeDocument/2006/relationships/hyperlink" Target="https://www.law.cornell.edu/definitions/index.php?width=840&amp;height=800&amp;iframe=true&amp;def_id=5814e48524e23b3549a88bcae9486b1d&amp;term_occur=1&amp;term_src=Title:29:Subtitle:A:Part:38:Subpart:B:Subjgrp:85:38.35" TargetMode="External"/><Relationship Id="rId10" Type="http://schemas.openxmlformats.org/officeDocument/2006/relationships/hyperlink" Target="https://www.law.cornell.edu/definitions/index.php?width=840&amp;height=800&amp;iframe=true&amp;def_id=90c7e060fa35f5784dbfe7b89050e9b4&amp;term_occur=1&amp;term_src=Title:29:Subtitle:A:Part:38:Subpart:B:Subjgrp:85:38.35" TargetMode="External"/><Relationship Id="rId4" Type="http://schemas.openxmlformats.org/officeDocument/2006/relationships/hyperlink" Target="https://www.law.cornell.edu/definitions/index.php?width=840&amp;height=800&amp;iframe=true&amp;def_id=41ec25ec6e91eb53e72ac25e0ef2826b&amp;term_occur=1&amp;term_src=Title:29:Subtitle:A:Part:38:Subpart:B:Subjgrp:85:38.35" TargetMode="External"/><Relationship Id="rId9" Type="http://schemas.openxmlformats.org/officeDocument/2006/relationships/hyperlink" Target="https://www.law.cornell.edu/definitions/index.php?width=840&amp;height=800&amp;iframe=true&amp;def_id=a84d3f32412a4f8873af20c9d9de8d60&amp;term_occur=1&amp;term_src=Title:29:Subtitle:A:Part:38:Subpart:B:Subjgrp:85:38.3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5ba810ea4dc0b0517b1725cf5fc8520f&amp;term_occur=2&amp;term_src=Title:29:Subtitle:A:Part:38:Subpart:B:Subjgrp:85:38.35" TargetMode="External"/><Relationship Id="rId7" Type="http://schemas.openxmlformats.org/officeDocument/2006/relationships/hyperlink" Target="https://www.law.cornell.edu/definitions/index.php?width=840&amp;height=800&amp;iframe=true&amp;def_id=7525d923e39b48df32280cdb818ef0f9&amp;term_occur=2&amp;term_src=Title:29:Subtitle:A:Part:38:Subpart:B:Subjgrp:85:38.35"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law.cornell.edu/definitions/index.php?width=840&amp;height=800&amp;iframe=true&amp;def_id=7525d923e39b48df32280cdb818ef0f9&amp;term_occur=1&amp;term_src=Title:29:Subtitle:A:Part:38:Subpart:B:Subjgrp:85:38.35" TargetMode="External"/><Relationship Id="rId5" Type="http://schemas.openxmlformats.org/officeDocument/2006/relationships/hyperlink" Target="https://www.law.cornell.edu/definitions/index.php?width=840&amp;height=800&amp;iframe=true&amp;def_id=9324fdda06d36c0294e4cd321a0d6edb&amp;term_occur=1&amp;term_src=Title:29:Subtitle:A:Part:38:Subpart:B:Subjgrp:85:38.35" TargetMode="External"/><Relationship Id="rId4" Type="http://schemas.openxmlformats.org/officeDocument/2006/relationships/hyperlink" Target="https://www.law.cornell.edu/definitions/index.php?width=840&amp;height=800&amp;iframe=true&amp;def_id=90c7e060fa35f5784dbfe7b89050e9b4&amp;term_occur=2&amp;term_src=Title:29:Subtitle:A:Part:38:Subpart:B:Subjgrp:85:38.3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41ec25ec6e91eb53e72ac25e0ef2826b&amp;term_occur=2&amp;term_src=Title:29:Subtitle:A:Part:38:Subpart:B:Subjgrp:85:38.3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hyperlink" Target="https://www.law.cornell.edu/definitions/index.php?width=840&amp;height=800&amp;iframe=true&amp;def_id=5ba810ea4dc0b0517b1725cf5fc8520f&amp;term_occur=3&amp;term_src=Title:29:Subtitle:A:Part:38:Subpart:B:Subjgrp:85:38.3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90c7e060fa35f5784dbfe7b89050e9b4&amp;term_occur=3&amp;term_src=Title:29:Subtitle:A:Part:38:Subpart:B:Subjgrp:85:38.35" TargetMode="External"/><Relationship Id="rId7" Type="http://schemas.openxmlformats.org/officeDocument/2006/relationships/hyperlink" Target="https://www.law.cornell.edu/definitions/index.php?width=840&amp;height=800&amp;iframe=true&amp;def_id=823447554f8e93e96fffe9304a457ec1&amp;term_occur=1&amp;term_src=Title:29:Subtitle:A:Part:38:Subpart:B:Subjgrp:85:38.35"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law.cornell.edu/definitions/index.php?width=840&amp;height=800&amp;iframe=true&amp;def_id=5ba810ea4dc0b0517b1725cf5fc8520f&amp;term_occur=4&amp;term_src=Title:29:Subtitle:A:Part:38:Subpart:B:Subjgrp:85:38.35" TargetMode="External"/><Relationship Id="rId5" Type="http://schemas.openxmlformats.org/officeDocument/2006/relationships/hyperlink" Target="https://www.law.cornell.edu/definitions/index.php?width=840&amp;height=800&amp;iframe=true&amp;def_id=9324fdda06d36c0294e4cd321a0d6edb&amp;term_occur=2&amp;term_src=Title:29:Subtitle:A:Part:38:Subpart:B:Subjgrp:85:38.35" TargetMode="External"/><Relationship Id="rId4" Type="http://schemas.openxmlformats.org/officeDocument/2006/relationships/hyperlink" Target="https://www.law.cornell.edu/definitions/index.php?width=840&amp;height=800&amp;iframe=true&amp;def_id=5ba810ea4dc0b0517b1725cf5fc8520f&amp;term_occur=5&amp;term_src=Title:29:Subtitle:A:Part:38:Subpart:B:Subjgrp:85:38.3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5ba810ea4dc0b0517b1725cf5fc8520f&amp;term_occur=7&amp;term_src=Title:29:Subtitle:A:Part:38:Subpart:B:Subjgrp:85:38.35"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law.cornell.edu/definitions/index.php?width=840&amp;height=800&amp;iframe=true&amp;def_id=5ba810ea4dc0b0517b1725cf5fc8520f&amp;term_occur=9&amp;term_src=Title:29:Subtitle:A:Part:38:Subpart:B:Subjgrp:85:38.35" TargetMode="External"/><Relationship Id="rId5" Type="http://schemas.openxmlformats.org/officeDocument/2006/relationships/hyperlink" Target="https://www.law.cornell.edu/definitions/index.php?width=840&amp;height=800&amp;iframe=true&amp;def_id=5ba810ea4dc0b0517b1725cf5fc8520f&amp;term_occur=8&amp;term_src=Title:29:Subtitle:A:Part:38:Subpart:B:Subjgrp:85:38.35" TargetMode="External"/><Relationship Id="rId4" Type="http://schemas.openxmlformats.org/officeDocument/2006/relationships/hyperlink" Target="https://www.law.cornell.edu/definitions/index.php?width=840&amp;height=800&amp;iframe=true&amp;def_id=5ba810ea4dc0b0517b1725cf5fc8520f&amp;term_occur=6&amp;term_src=Title:29:Subtitle:A:Part:38:Subpart:B:Subjgrp:85:38.3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jhall@wdbscw.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t>Equal Opportunity (EO) and Nondiscrimination Responsibilities</a:t>
            </a:r>
            <a:endParaRPr sz="3000"/>
          </a:p>
        </p:txBody>
      </p:sp>
      <p:sp>
        <p:nvSpPr>
          <p:cNvPr id="174" name="Google Shape;174;p18"/>
          <p:cNvSpPr txBox="1">
            <a:spLocks noGrp="1"/>
          </p:cNvSpPr>
          <p:nvPr>
            <p:ph type="subTitle" idx="1"/>
          </p:nvPr>
        </p:nvSpPr>
        <p:spPr>
          <a:xfrm>
            <a:off x="729627" y="244595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laws, complaints processes and guidance for improved program access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Assurances</a:t>
            </a:r>
            <a:endParaRPr/>
          </a:p>
        </p:txBody>
      </p:sp>
      <p:sp>
        <p:nvSpPr>
          <p:cNvPr id="232" name="Google Shape;232;p27"/>
          <p:cNvSpPr txBox="1">
            <a:spLocks noGrp="1"/>
          </p:cNvSpPr>
          <p:nvPr>
            <p:ph type="body" idx="1"/>
          </p:nvPr>
        </p:nvSpPr>
        <p:spPr>
          <a:xfrm>
            <a:off x="729450" y="2078875"/>
            <a:ext cx="7688700" cy="26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rPr>
              <a:t>29 C.F.R. </a:t>
            </a:r>
            <a:r>
              <a:rPr lang="en-GB" sz="1100" b="1">
                <a:solidFill>
                  <a:srgbClr val="333333"/>
                </a:solidFill>
                <a:highlight>
                  <a:srgbClr val="FFFFFF"/>
                </a:highlight>
              </a:rPr>
              <a:t>§ 38.25</a:t>
            </a:r>
            <a:endParaRPr sz="1100" b="1">
              <a:solidFill>
                <a:srgbClr val="000000"/>
              </a:solidFill>
            </a:endParaRPr>
          </a:p>
          <a:p>
            <a:pPr marL="0" lvl="0" indent="0" algn="l" rtl="0">
              <a:spcBef>
                <a:spcPts val="1600"/>
              </a:spcBef>
              <a:spcAft>
                <a:spcPts val="0"/>
              </a:spcAft>
              <a:buNone/>
            </a:pPr>
            <a:r>
              <a:rPr lang="en-GB" sz="1200" b="1">
                <a:solidFill>
                  <a:srgbClr val="333333"/>
                </a:solidFill>
              </a:rPr>
              <a:t>Equal Opportunity Is the Law</a:t>
            </a:r>
            <a:endParaRPr sz="1200" b="1">
              <a:solidFill>
                <a:srgbClr val="333333"/>
              </a:solidFill>
            </a:endParaRPr>
          </a:p>
          <a:p>
            <a:pPr marL="0" lvl="0" indent="0" algn="l" rtl="0">
              <a:spcBef>
                <a:spcPts val="1600"/>
              </a:spcBef>
              <a:spcAft>
                <a:spcPts val="800"/>
              </a:spcAft>
              <a:buNone/>
            </a:pPr>
            <a:r>
              <a:rPr lang="en-GB" sz="1200">
                <a:solidFill>
                  <a:srgbClr val="333333"/>
                </a:solidFill>
              </a:rPr>
              <a:t>It is against the law for this </a:t>
            </a:r>
            <a:r>
              <a:rPr lang="en-GB" sz="1200" u="sng">
                <a:solidFill>
                  <a:srgbClr val="005C72"/>
                </a:solidFill>
                <a:hlinkClick r:id="rId3">
                  <a:extLst>
                    <a:ext uri="{A12FA001-AC4F-418D-AE19-62706E023703}">
                      <ahyp:hlinkClr xmlns:ahyp="http://schemas.microsoft.com/office/drawing/2018/hyperlinkcolor" val="tx"/>
                    </a:ext>
                  </a:extLst>
                </a:hlinkClick>
              </a:rPr>
              <a:t>recipient</a:t>
            </a:r>
            <a:r>
              <a:rPr lang="en-GB" sz="1200">
                <a:solidFill>
                  <a:srgbClr val="333333"/>
                </a:solidFill>
              </a:rPr>
              <a:t> of Federal </a:t>
            </a:r>
            <a:r>
              <a:rPr lang="en-GB" sz="1200" u="sng">
                <a:solidFill>
                  <a:srgbClr val="005C72"/>
                </a:solidFill>
                <a:hlinkClick r:id="rId4">
                  <a:extLst>
                    <a:ext uri="{A12FA001-AC4F-418D-AE19-62706E023703}">
                      <ahyp:hlinkClr xmlns:ahyp="http://schemas.microsoft.com/office/drawing/2018/hyperlinkcolor" val="tx"/>
                    </a:ext>
                  </a:extLst>
                </a:hlinkClick>
              </a:rPr>
              <a:t>financial assistance</a:t>
            </a:r>
            <a:r>
              <a:rPr lang="en-GB" sz="1200">
                <a:solidFill>
                  <a:srgbClr val="333333"/>
                </a:solidFill>
              </a:rPr>
              <a:t> to discriminate on the following bases: Against any individual in the United States, on the basis of race, color, religion, sex (including pregnancy, childbirth, and related medical conditions, sex stereotyping, transgender status, and gender identity), national origin (including limited English proficiency), age, </a:t>
            </a:r>
            <a:r>
              <a:rPr lang="en-GB" sz="1200" u="sng">
                <a:solidFill>
                  <a:srgbClr val="005C72"/>
                </a:solidFill>
                <a:hlinkClick r:id="rId5">
                  <a:extLst>
                    <a:ext uri="{A12FA001-AC4F-418D-AE19-62706E023703}">
                      <ahyp:hlinkClr xmlns:ahyp="http://schemas.microsoft.com/office/drawing/2018/hyperlinkcolor" val="tx"/>
                    </a:ext>
                  </a:extLst>
                </a:hlinkClick>
              </a:rPr>
              <a:t>disability</a:t>
            </a:r>
            <a:r>
              <a:rPr lang="en-GB" sz="1200">
                <a:solidFill>
                  <a:srgbClr val="333333"/>
                </a:solidFill>
              </a:rPr>
              <a:t>, or political affiliation or belief, or, against any beneficiary of, </a:t>
            </a:r>
            <a:r>
              <a:rPr lang="en-GB" sz="1200" u="sng">
                <a:solidFill>
                  <a:srgbClr val="005C72"/>
                </a:solidFill>
                <a:hlinkClick r:id="rId6">
                  <a:extLst>
                    <a:ext uri="{A12FA001-AC4F-418D-AE19-62706E023703}">
                      <ahyp:hlinkClr xmlns:ahyp="http://schemas.microsoft.com/office/drawing/2018/hyperlinkcolor" val="tx"/>
                    </a:ext>
                  </a:extLst>
                </a:hlinkClick>
              </a:rPr>
              <a:t>applicant</a:t>
            </a:r>
            <a:r>
              <a:rPr lang="en-GB" sz="1200">
                <a:solidFill>
                  <a:srgbClr val="333333"/>
                </a:solidFill>
              </a:rPr>
              <a:t> to, or </a:t>
            </a:r>
            <a:r>
              <a:rPr lang="en-GB" sz="1200" u="sng">
                <a:solidFill>
                  <a:srgbClr val="005C72"/>
                </a:solidFill>
                <a:hlinkClick r:id="rId7">
                  <a:extLst>
                    <a:ext uri="{A12FA001-AC4F-418D-AE19-62706E023703}">
                      <ahyp:hlinkClr xmlns:ahyp="http://schemas.microsoft.com/office/drawing/2018/hyperlinkcolor" val="tx"/>
                    </a:ext>
                  </a:extLst>
                </a:hlinkClick>
              </a:rPr>
              <a:t>participant</a:t>
            </a:r>
            <a:r>
              <a:rPr lang="en-GB" sz="1200">
                <a:solidFill>
                  <a:srgbClr val="333333"/>
                </a:solidFill>
              </a:rPr>
              <a:t> in programs financially assisted under Title I of the Workforce Innovation and Opportunity Act, on the basis of the individual's </a:t>
            </a:r>
            <a:r>
              <a:rPr lang="en-GB" sz="1200" u="sng">
                <a:solidFill>
                  <a:srgbClr val="005C72"/>
                </a:solidFill>
                <a:hlinkClick r:id="rId8">
                  <a:extLst>
                    <a:ext uri="{A12FA001-AC4F-418D-AE19-62706E023703}">
                      <ahyp:hlinkClr xmlns:ahyp="http://schemas.microsoft.com/office/drawing/2018/hyperlinkcolor" val="tx"/>
                    </a:ext>
                  </a:extLst>
                </a:hlinkClick>
              </a:rPr>
              <a:t>citizenship</a:t>
            </a:r>
            <a:r>
              <a:rPr lang="en-GB" sz="1200">
                <a:solidFill>
                  <a:srgbClr val="333333"/>
                </a:solidFill>
              </a:rPr>
              <a:t> status or </a:t>
            </a:r>
            <a:r>
              <a:rPr lang="en-GB" sz="1200" u="sng">
                <a:solidFill>
                  <a:srgbClr val="005C72"/>
                </a:solidFill>
                <a:hlinkClick r:id="rId9">
                  <a:extLst>
                    <a:ext uri="{A12FA001-AC4F-418D-AE19-62706E023703}">
                      <ahyp:hlinkClr xmlns:ahyp="http://schemas.microsoft.com/office/drawing/2018/hyperlinkcolor" val="tx"/>
                    </a:ext>
                  </a:extLst>
                </a:hlinkClick>
              </a:rPr>
              <a:t>participation</a:t>
            </a:r>
            <a:r>
              <a:rPr lang="en-GB" sz="1200">
                <a:solidFill>
                  <a:srgbClr val="333333"/>
                </a:solidFill>
              </a:rPr>
              <a:t> in any </a:t>
            </a:r>
            <a:r>
              <a:rPr lang="en-GB" sz="1200" u="sng">
                <a:solidFill>
                  <a:srgbClr val="005C72"/>
                </a:solidFill>
                <a:hlinkClick r:id="rId10">
                  <a:extLst>
                    <a:ext uri="{A12FA001-AC4F-418D-AE19-62706E023703}">
                      <ahyp:hlinkClr xmlns:ahyp="http://schemas.microsoft.com/office/drawing/2018/hyperlinkcolor" val="tx"/>
                    </a:ext>
                  </a:extLst>
                </a:hlinkClick>
              </a:rPr>
              <a:t>WIOA Title I-financially assisted program or activity</a:t>
            </a:r>
            <a:r>
              <a:rPr lang="en-GB" sz="1200">
                <a:solidFill>
                  <a:srgbClr val="333333"/>
                </a:solidFill>
              </a:rPr>
              <a:t>….</a:t>
            </a:r>
            <a:endParaRPr sz="1150">
              <a:solidFill>
                <a:srgbClr val="3333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Assurances</a:t>
            </a:r>
            <a:endParaRPr/>
          </a:p>
        </p:txBody>
      </p:sp>
      <p:sp>
        <p:nvSpPr>
          <p:cNvPr id="238" name="Google Shape;238;p28"/>
          <p:cNvSpPr txBox="1">
            <a:spLocks noGrp="1"/>
          </p:cNvSpPr>
          <p:nvPr>
            <p:ph type="body" idx="1"/>
          </p:nvPr>
        </p:nvSpPr>
        <p:spPr>
          <a:xfrm>
            <a:off x="729450" y="2078875"/>
            <a:ext cx="7688700" cy="26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rPr>
              <a:t>29 C.F.R. </a:t>
            </a:r>
            <a:r>
              <a:rPr lang="en-GB" sz="1100" b="1">
                <a:solidFill>
                  <a:srgbClr val="333333"/>
                </a:solidFill>
                <a:highlight>
                  <a:srgbClr val="FFFFFF"/>
                </a:highlight>
              </a:rPr>
              <a:t>§ 38.25</a:t>
            </a:r>
            <a:endParaRPr sz="1100" b="1">
              <a:solidFill>
                <a:srgbClr val="000000"/>
              </a:solidFill>
            </a:endParaRPr>
          </a:p>
          <a:p>
            <a:pPr marL="0" lvl="0" indent="0" algn="l" rtl="0">
              <a:spcBef>
                <a:spcPts val="1600"/>
              </a:spcBef>
              <a:spcAft>
                <a:spcPts val="0"/>
              </a:spcAft>
              <a:buNone/>
            </a:pPr>
            <a:r>
              <a:rPr lang="en-GB" sz="1200">
                <a:solidFill>
                  <a:srgbClr val="333333"/>
                </a:solidFill>
              </a:rPr>
              <a:t>The </a:t>
            </a:r>
            <a:r>
              <a:rPr lang="en-GB" sz="1200" u="sng">
                <a:solidFill>
                  <a:srgbClr val="005C72"/>
                </a:solidFill>
                <a:hlinkClick r:id="rId3">
                  <a:extLst>
                    <a:ext uri="{A12FA001-AC4F-418D-AE19-62706E023703}">
                      <ahyp:hlinkClr xmlns:ahyp="http://schemas.microsoft.com/office/drawing/2018/hyperlinkcolor" val="tx"/>
                    </a:ext>
                  </a:extLst>
                </a:hlinkClick>
              </a:rPr>
              <a:t>recipient</a:t>
            </a:r>
            <a:r>
              <a:rPr lang="en-GB" sz="1200">
                <a:solidFill>
                  <a:srgbClr val="333333"/>
                </a:solidFill>
              </a:rPr>
              <a:t> must not discriminate in any of the following areas:</a:t>
            </a:r>
            <a:endParaRPr sz="1200">
              <a:solidFill>
                <a:srgbClr val="333333"/>
              </a:solidFill>
            </a:endParaRPr>
          </a:p>
          <a:p>
            <a:pPr marL="457200" lvl="0" indent="-304800" algn="l" rtl="0">
              <a:spcBef>
                <a:spcPts val="800"/>
              </a:spcBef>
              <a:spcAft>
                <a:spcPts val="0"/>
              </a:spcAft>
              <a:buSzPts val="1200"/>
              <a:buChar char="●"/>
            </a:pPr>
            <a:r>
              <a:rPr lang="en-GB" sz="1200">
                <a:solidFill>
                  <a:srgbClr val="333333"/>
                </a:solidFill>
              </a:rPr>
              <a:t>Deciding who will be admitted, or have access, to any </a:t>
            </a:r>
            <a:r>
              <a:rPr lang="en-GB" sz="1200" u="sng">
                <a:solidFill>
                  <a:srgbClr val="005C72"/>
                </a:solidFill>
                <a:hlinkClick r:id="rId4">
                  <a:extLst>
                    <a:ext uri="{A12FA001-AC4F-418D-AE19-62706E023703}">
                      <ahyp:hlinkClr xmlns:ahyp="http://schemas.microsoft.com/office/drawing/2018/hyperlinkcolor" val="tx"/>
                    </a:ext>
                  </a:extLst>
                </a:hlinkClick>
              </a:rPr>
              <a:t>WIOA Title I-financially assisted program or activity</a:t>
            </a:r>
            <a:r>
              <a:rPr lang="en-GB" sz="1200">
                <a:solidFill>
                  <a:srgbClr val="333333"/>
                </a:solidFill>
              </a:rPr>
              <a:t>;</a:t>
            </a:r>
            <a:endParaRPr sz="1200">
              <a:solidFill>
                <a:srgbClr val="333333"/>
              </a:solidFill>
            </a:endParaRPr>
          </a:p>
          <a:p>
            <a:pPr marL="457200" lvl="0" indent="-304800" algn="l" rtl="0">
              <a:spcBef>
                <a:spcPts val="0"/>
              </a:spcBef>
              <a:spcAft>
                <a:spcPts val="0"/>
              </a:spcAft>
              <a:buSzPts val="1200"/>
              <a:buChar char="●"/>
            </a:pPr>
            <a:r>
              <a:rPr lang="en-GB" sz="1200">
                <a:solidFill>
                  <a:srgbClr val="333333"/>
                </a:solidFill>
              </a:rPr>
              <a:t>providing opportunities in, or treating any </a:t>
            </a:r>
            <a:r>
              <a:rPr lang="en-GB" sz="1200" u="sng">
                <a:solidFill>
                  <a:srgbClr val="005C72"/>
                </a:solidFill>
                <a:hlinkClick r:id="rId5">
                  <a:extLst>
                    <a:ext uri="{A12FA001-AC4F-418D-AE19-62706E023703}">
                      <ahyp:hlinkClr xmlns:ahyp="http://schemas.microsoft.com/office/drawing/2018/hyperlinkcolor" val="tx"/>
                    </a:ext>
                  </a:extLst>
                </a:hlinkClick>
              </a:rPr>
              <a:t>person</a:t>
            </a:r>
            <a:r>
              <a:rPr lang="en-GB" sz="1200">
                <a:solidFill>
                  <a:srgbClr val="333333"/>
                </a:solidFill>
              </a:rPr>
              <a:t> with regard to, such a </a:t>
            </a:r>
            <a:r>
              <a:rPr lang="en-GB" sz="1200" u="sng">
                <a:solidFill>
                  <a:srgbClr val="005C72"/>
                </a:solidFill>
                <a:hlinkClick r:id="rId6">
                  <a:extLst>
                    <a:ext uri="{A12FA001-AC4F-418D-AE19-62706E023703}">
                      <ahyp:hlinkClr xmlns:ahyp="http://schemas.microsoft.com/office/drawing/2018/hyperlinkcolor" val="tx"/>
                    </a:ext>
                  </a:extLst>
                </a:hlinkClick>
              </a:rPr>
              <a:t>program or activity</a:t>
            </a:r>
            <a:r>
              <a:rPr lang="en-GB" sz="1200">
                <a:solidFill>
                  <a:srgbClr val="333333"/>
                </a:solidFill>
              </a:rPr>
              <a:t>; or</a:t>
            </a:r>
            <a:endParaRPr sz="1200">
              <a:solidFill>
                <a:srgbClr val="333333"/>
              </a:solidFill>
            </a:endParaRPr>
          </a:p>
          <a:p>
            <a:pPr marL="457200" lvl="0" indent="-304800" algn="l" rtl="0">
              <a:spcBef>
                <a:spcPts val="0"/>
              </a:spcBef>
              <a:spcAft>
                <a:spcPts val="0"/>
              </a:spcAft>
              <a:buSzPts val="1200"/>
              <a:buChar char="●"/>
            </a:pPr>
            <a:r>
              <a:rPr lang="en-GB" sz="1200">
                <a:solidFill>
                  <a:srgbClr val="333333"/>
                </a:solidFill>
              </a:rPr>
              <a:t>making employment decisions in the administration of, or in connection with, such a </a:t>
            </a:r>
            <a:r>
              <a:rPr lang="en-GB" sz="1200" u="sng">
                <a:solidFill>
                  <a:srgbClr val="005C72"/>
                </a:solidFill>
                <a:hlinkClick r:id="rId7">
                  <a:extLst>
                    <a:ext uri="{A12FA001-AC4F-418D-AE19-62706E023703}">
                      <ahyp:hlinkClr xmlns:ahyp="http://schemas.microsoft.com/office/drawing/2018/hyperlinkcolor" val="tx"/>
                    </a:ext>
                  </a:extLst>
                </a:hlinkClick>
              </a:rPr>
              <a:t>program or activity</a:t>
            </a:r>
            <a:r>
              <a:rPr lang="en-GB" sz="1200">
                <a:solidFill>
                  <a:srgbClr val="333333"/>
                </a:solidFill>
              </a:rPr>
              <a:t>.</a:t>
            </a:r>
            <a:endParaRPr sz="1200" b="1">
              <a:solidFill>
                <a:srgbClr val="3333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Assurances</a:t>
            </a:r>
            <a:endParaRPr/>
          </a:p>
        </p:txBody>
      </p:sp>
      <p:sp>
        <p:nvSpPr>
          <p:cNvPr id="244" name="Google Shape;244;p29"/>
          <p:cNvSpPr txBox="1">
            <a:spLocks noGrp="1"/>
          </p:cNvSpPr>
          <p:nvPr>
            <p:ph type="body" idx="1"/>
          </p:nvPr>
        </p:nvSpPr>
        <p:spPr>
          <a:xfrm>
            <a:off x="729450" y="2078875"/>
            <a:ext cx="7688700" cy="26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Arial"/>
                <a:ea typeface="Arial"/>
                <a:cs typeface="Arial"/>
                <a:sym typeface="Arial"/>
              </a:rPr>
              <a:t>29 C.F.R. </a:t>
            </a:r>
            <a:r>
              <a:rPr lang="en-GB" sz="1100" b="1">
                <a:solidFill>
                  <a:srgbClr val="333333"/>
                </a:solidFill>
                <a:highlight>
                  <a:srgbClr val="FFFFFF"/>
                </a:highlight>
                <a:latin typeface="Arial"/>
                <a:ea typeface="Arial"/>
                <a:cs typeface="Arial"/>
                <a:sym typeface="Arial"/>
              </a:rPr>
              <a:t>§ 38.25</a:t>
            </a:r>
            <a:endParaRPr sz="1100" b="1">
              <a:solidFill>
                <a:srgbClr val="000000"/>
              </a:solidFill>
              <a:latin typeface="Arial"/>
              <a:ea typeface="Arial"/>
              <a:cs typeface="Arial"/>
              <a:sym typeface="Arial"/>
            </a:endParaRPr>
          </a:p>
          <a:p>
            <a:pPr marL="0" lvl="0" indent="0" algn="l" rtl="0">
              <a:spcBef>
                <a:spcPts val="1600"/>
              </a:spcBef>
              <a:spcAft>
                <a:spcPts val="800"/>
              </a:spcAft>
              <a:buNone/>
            </a:pPr>
            <a:r>
              <a:rPr lang="en-GB" sz="1200">
                <a:solidFill>
                  <a:srgbClr val="333333"/>
                </a:solidFill>
                <a:highlight>
                  <a:srgbClr val="FFFFFF"/>
                </a:highlight>
              </a:rPr>
              <a:t>Recipients of federal </a:t>
            </a:r>
            <a:r>
              <a:rPr lang="en-GB" sz="1200" u="sng">
                <a:solidFill>
                  <a:srgbClr val="005C72"/>
                </a:solidFill>
                <a:highlight>
                  <a:srgbClr val="FFFFFF"/>
                </a:highlight>
                <a:hlinkClick r:id="rId3">
                  <a:extLst>
                    <a:ext uri="{A12FA001-AC4F-418D-AE19-62706E023703}">
                      <ahyp:hlinkClr xmlns:ahyp="http://schemas.microsoft.com/office/drawing/2018/hyperlinkcolor" val="tx"/>
                    </a:ext>
                  </a:extLst>
                </a:hlinkClick>
              </a:rPr>
              <a:t>financial assistance</a:t>
            </a:r>
            <a:r>
              <a:rPr lang="en-GB" sz="1200">
                <a:solidFill>
                  <a:srgbClr val="333333"/>
                </a:solidFill>
                <a:highlight>
                  <a:srgbClr val="FFFFFF"/>
                </a:highlight>
              </a:rPr>
              <a:t> must take reasonable steps to ensure that communications with individuals with disabilities are as effective as communications with others. This means that, upon request and at no cost to the individual, </a:t>
            </a:r>
            <a:r>
              <a:rPr lang="en-GB" sz="1200" u="sng">
                <a:solidFill>
                  <a:srgbClr val="005C72"/>
                </a:solidFill>
                <a:highlight>
                  <a:srgbClr val="FFFFFF"/>
                </a:highlight>
                <a:hlinkClick r:id="rId4">
                  <a:extLst>
                    <a:ext uri="{A12FA001-AC4F-418D-AE19-62706E023703}">
                      <ahyp:hlinkClr xmlns:ahyp="http://schemas.microsoft.com/office/drawing/2018/hyperlinkcolor" val="tx"/>
                    </a:ext>
                  </a:extLst>
                </a:hlinkClick>
              </a:rPr>
              <a:t>recipients</a:t>
            </a:r>
            <a:r>
              <a:rPr lang="en-GB" sz="1200">
                <a:solidFill>
                  <a:srgbClr val="333333"/>
                </a:solidFill>
                <a:highlight>
                  <a:srgbClr val="FFFFFF"/>
                </a:highlight>
              </a:rPr>
              <a:t> are required to provide appropriate auxiliary aids and services to qualified individuals with disabilities.</a:t>
            </a:r>
            <a:endParaRPr sz="1200">
              <a:solidFill>
                <a:srgbClr val="333333"/>
              </a:solidFill>
            </a:endParaRPr>
          </a:p>
        </p:txBody>
      </p:sp>
      <p:sp>
        <p:nvSpPr>
          <p:cNvPr id="245" name="Google Shape;245;p29"/>
          <p:cNvSpPr txBox="1"/>
          <p:nvPr/>
        </p:nvSpPr>
        <p:spPr>
          <a:xfrm>
            <a:off x="3431225" y="1072650"/>
            <a:ext cx="7774800" cy="781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333333"/>
              </a:buClr>
              <a:buSzPts val="1400"/>
              <a:buFont typeface="Lato"/>
              <a:buChar char="●"/>
            </a:pPr>
            <a:endParaRPr>
              <a:solidFill>
                <a:srgbClr val="333333"/>
              </a:solidFill>
              <a:latin typeface="Lato"/>
              <a:ea typeface="Lato"/>
              <a:cs typeface="Lato"/>
              <a:sym typeface="Lato"/>
            </a:endParaRPr>
          </a:p>
        </p:txBody>
      </p:sp>
      <p:pic>
        <p:nvPicPr>
          <p:cNvPr id="246" name="Google Shape;246;p29"/>
          <p:cNvPicPr preferRelativeResize="0"/>
          <p:nvPr/>
        </p:nvPicPr>
        <p:blipFill rotWithShape="1">
          <a:blip r:embed="rId5">
            <a:alphaModFix/>
          </a:blip>
          <a:srcRect t="39113" b="39113"/>
          <a:stretch/>
        </p:blipFill>
        <p:spPr>
          <a:xfrm>
            <a:off x="175775" y="3835675"/>
            <a:ext cx="8813302" cy="1197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Assurances</a:t>
            </a:r>
            <a:endParaRPr/>
          </a:p>
        </p:txBody>
      </p:sp>
      <p:sp>
        <p:nvSpPr>
          <p:cNvPr id="252" name="Google Shape;252;p30"/>
          <p:cNvSpPr txBox="1">
            <a:spLocks noGrp="1"/>
          </p:cNvSpPr>
          <p:nvPr>
            <p:ph type="body" idx="1"/>
          </p:nvPr>
        </p:nvSpPr>
        <p:spPr>
          <a:xfrm>
            <a:off x="729450" y="2078875"/>
            <a:ext cx="7688700" cy="26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Arial"/>
                <a:ea typeface="Arial"/>
                <a:cs typeface="Arial"/>
                <a:sym typeface="Arial"/>
              </a:rPr>
              <a:t>29 C.F.R. </a:t>
            </a:r>
            <a:r>
              <a:rPr lang="en-GB" sz="1100" b="1">
                <a:solidFill>
                  <a:srgbClr val="333333"/>
                </a:solidFill>
                <a:highlight>
                  <a:srgbClr val="FFFFFF"/>
                </a:highlight>
                <a:latin typeface="Arial"/>
                <a:ea typeface="Arial"/>
                <a:cs typeface="Arial"/>
                <a:sym typeface="Arial"/>
              </a:rPr>
              <a:t>§ 38.25</a:t>
            </a:r>
            <a:endParaRPr sz="1100" b="1">
              <a:solidFill>
                <a:srgbClr val="000000"/>
              </a:solidFill>
              <a:latin typeface="Arial"/>
              <a:ea typeface="Arial"/>
              <a:cs typeface="Arial"/>
              <a:sym typeface="Arial"/>
            </a:endParaRPr>
          </a:p>
          <a:p>
            <a:pPr marL="0" lvl="0" indent="0" algn="l" rtl="0">
              <a:spcBef>
                <a:spcPts val="1600"/>
              </a:spcBef>
              <a:spcAft>
                <a:spcPts val="0"/>
              </a:spcAft>
              <a:buNone/>
            </a:pPr>
            <a:r>
              <a:rPr lang="en-GB" sz="1050" b="1" i="1">
                <a:solidFill>
                  <a:srgbClr val="333333"/>
                </a:solidFill>
              </a:rPr>
              <a:t>What To Do If You Believe You Have Experienced Discrimination</a:t>
            </a:r>
            <a:endParaRPr sz="1050" b="1" i="1">
              <a:solidFill>
                <a:srgbClr val="333333"/>
              </a:solidFill>
            </a:endParaRPr>
          </a:p>
          <a:p>
            <a:pPr marL="0" lvl="0" indent="0" algn="l" rtl="0">
              <a:spcBef>
                <a:spcPts val="0"/>
              </a:spcBef>
              <a:spcAft>
                <a:spcPts val="0"/>
              </a:spcAft>
              <a:buNone/>
            </a:pPr>
            <a:r>
              <a:rPr lang="en-GB" sz="1200">
                <a:solidFill>
                  <a:srgbClr val="333333"/>
                </a:solidFill>
              </a:rPr>
              <a:t>If you think that you have been subjected to discrimination under a </a:t>
            </a:r>
            <a:r>
              <a:rPr lang="en-GB" sz="1200" u="sng">
                <a:solidFill>
                  <a:srgbClr val="005C72"/>
                </a:solidFill>
                <a:hlinkClick r:id="rId3">
                  <a:extLst>
                    <a:ext uri="{A12FA001-AC4F-418D-AE19-62706E023703}">
                      <ahyp:hlinkClr xmlns:ahyp="http://schemas.microsoft.com/office/drawing/2018/hyperlinkcolor" val="tx"/>
                    </a:ext>
                  </a:extLst>
                </a:hlinkClick>
              </a:rPr>
              <a:t>WIOA Title I-financially assisted program or activity</a:t>
            </a:r>
            <a:r>
              <a:rPr lang="en-GB" sz="1200">
                <a:solidFill>
                  <a:srgbClr val="333333"/>
                </a:solidFill>
              </a:rPr>
              <a:t>, you may file a complaint within 180 days from the date of the alleged violation with either:</a:t>
            </a:r>
            <a:endParaRPr sz="1200">
              <a:solidFill>
                <a:srgbClr val="333333"/>
              </a:solidFill>
            </a:endParaRPr>
          </a:p>
          <a:p>
            <a:pPr marL="457200" lvl="0" indent="-304800" algn="l" rtl="0">
              <a:spcBef>
                <a:spcPts val="800"/>
              </a:spcBef>
              <a:spcAft>
                <a:spcPts val="0"/>
              </a:spcAft>
              <a:buSzPts val="1200"/>
              <a:buChar char="●"/>
            </a:pPr>
            <a:r>
              <a:rPr lang="en-GB" sz="1200">
                <a:solidFill>
                  <a:srgbClr val="333333"/>
                </a:solidFill>
              </a:rPr>
              <a:t>The </a:t>
            </a:r>
            <a:r>
              <a:rPr lang="en-GB" sz="1200" u="sng">
                <a:solidFill>
                  <a:srgbClr val="005C72"/>
                </a:solidFill>
                <a:hlinkClick r:id="rId4">
                  <a:extLst>
                    <a:ext uri="{A12FA001-AC4F-418D-AE19-62706E023703}">
                      <ahyp:hlinkClr xmlns:ahyp="http://schemas.microsoft.com/office/drawing/2018/hyperlinkcolor" val="tx"/>
                    </a:ext>
                  </a:extLst>
                </a:hlinkClick>
              </a:rPr>
              <a:t>recipient</a:t>
            </a:r>
            <a:r>
              <a:rPr lang="en-GB" sz="1200">
                <a:solidFill>
                  <a:srgbClr val="333333"/>
                </a:solidFill>
              </a:rPr>
              <a:t>'s Equal Opportunity Officer (or the </a:t>
            </a:r>
            <a:r>
              <a:rPr lang="en-GB" sz="1200" u="sng">
                <a:solidFill>
                  <a:srgbClr val="005C72"/>
                </a:solidFill>
                <a:hlinkClick r:id="rId5">
                  <a:extLst>
                    <a:ext uri="{A12FA001-AC4F-418D-AE19-62706E023703}">
                      <ahyp:hlinkClr xmlns:ahyp="http://schemas.microsoft.com/office/drawing/2018/hyperlinkcolor" val="tx"/>
                    </a:ext>
                  </a:extLst>
                </a:hlinkClick>
              </a:rPr>
              <a:t>person</a:t>
            </a:r>
            <a:r>
              <a:rPr lang="en-GB" sz="1200">
                <a:solidFill>
                  <a:srgbClr val="333333"/>
                </a:solidFill>
              </a:rPr>
              <a:t> whom the </a:t>
            </a:r>
            <a:r>
              <a:rPr lang="en-GB" sz="1200" u="sng">
                <a:solidFill>
                  <a:srgbClr val="005C72"/>
                </a:solidFill>
                <a:hlinkClick r:id="rId6">
                  <a:extLst>
                    <a:ext uri="{A12FA001-AC4F-418D-AE19-62706E023703}">
                      <ahyp:hlinkClr xmlns:ahyp="http://schemas.microsoft.com/office/drawing/2018/hyperlinkcolor" val="tx"/>
                    </a:ext>
                  </a:extLst>
                </a:hlinkClick>
              </a:rPr>
              <a:t>recipient</a:t>
            </a:r>
            <a:r>
              <a:rPr lang="en-GB" sz="1200">
                <a:solidFill>
                  <a:srgbClr val="333333"/>
                </a:solidFill>
              </a:rPr>
              <a:t> has designated for this purpose); or</a:t>
            </a:r>
            <a:endParaRPr sz="1200">
              <a:solidFill>
                <a:srgbClr val="333333"/>
              </a:solidFill>
            </a:endParaRPr>
          </a:p>
          <a:p>
            <a:pPr marL="457200" lvl="0" indent="-304800" algn="l" rtl="0">
              <a:spcBef>
                <a:spcPts val="0"/>
              </a:spcBef>
              <a:spcAft>
                <a:spcPts val="0"/>
              </a:spcAft>
              <a:buSzPts val="1200"/>
              <a:buChar char="●"/>
            </a:pPr>
            <a:r>
              <a:rPr lang="en-GB" sz="1200">
                <a:solidFill>
                  <a:srgbClr val="333333"/>
                </a:solidFill>
              </a:rPr>
              <a:t>The </a:t>
            </a:r>
            <a:r>
              <a:rPr lang="en-GB" sz="1200" u="sng">
                <a:solidFill>
                  <a:srgbClr val="005C72"/>
                </a:solidFill>
                <a:hlinkClick r:id="rId7">
                  <a:extLst>
                    <a:ext uri="{A12FA001-AC4F-418D-AE19-62706E023703}">
                      <ahyp:hlinkClr xmlns:ahyp="http://schemas.microsoft.com/office/drawing/2018/hyperlinkcolor" val="tx"/>
                    </a:ext>
                  </a:extLst>
                </a:hlinkClick>
              </a:rPr>
              <a:t>Director</a:t>
            </a:r>
            <a:r>
              <a:rPr lang="en-GB" sz="1200">
                <a:solidFill>
                  <a:srgbClr val="333333"/>
                </a:solidFill>
              </a:rPr>
              <a:t>, Civil Rights Center (CRC), U.S. Department of Labor, 200 Constitution Avenue NW., Room N-4123, Washington, DC 20210 or electronically as directed on the CRC Web site at </a:t>
            </a:r>
            <a:r>
              <a:rPr lang="en-GB" sz="1200" i="1">
                <a:solidFill>
                  <a:srgbClr val="333333"/>
                </a:solidFill>
              </a:rPr>
              <a:t>www.dol.gov/crc</a:t>
            </a:r>
            <a:r>
              <a:rPr lang="en-GB" sz="1200">
                <a:solidFill>
                  <a:srgbClr val="333333"/>
                </a:solidFill>
              </a:rPr>
              <a:t>.</a:t>
            </a:r>
            <a:endParaRPr sz="1200" b="1">
              <a:solidFill>
                <a:srgbClr val="333333"/>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Assurances</a:t>
            </a:r>
            <a:endParaRPr/>
          </a:p>
        </p:txBody>
      </p:sp>
      <p:sp>
        <p:nvSpPr>
          <p:cNvPr id="258" name="Google Shape;258;p31"/>
          <p:cNvSpPr txBox="1">
            <a:spLocks noGrp="1"/>
          </p:cNvSpPr>
          <p:nvPr>
            <p:ph type="body" idx="1"/>
          </p:nvPr>
        </p:nvSpPr>
        <p:spPr>
          <a:xfrm>
            <a:off x="729450" y="2078875"/>
            <a:ext cx="7688700" cy="26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Arial"/>
                <a:ea typeface="Arial"/>
                <a:cs typeface="Arial"/>
                <a:sym typeface="Arial"/>
              </a:rPr>
              <a:t>29 C.F.R. </a:t>
            </a:r>
            <a:r>
              <a:rPr lang="en-GB" sz="1100" b="1">
                <a:solidFill>
                  <a:srgbClr val="333333"/>
                </a:solidFill>
                <a:highlight>
                  <a:srgbClr val="FFFFFF"/>
                </a:highlight>
                <a:latin typeface="Arial"/>
                <a:ea typeface="Arial"/>
                <a:cs typeface="Arial"/>
                <a:sym typeface="Arial"/>
              </a:rPr>
              <a:t>§ 38.25</a:t>
            </a:r>
            <a:endParaRPr sz="1100" b="1">
              <a:solidFill>
                <a:srgbClr val="000000"/>
              </a:solidFill>
              <a:latin typeface="Arial"/>
              <a:ea typeface="Arial"/>
              <a:cs typeface="Arial"/>
              <a:sym typeface="Arial"/>
            </a:endParaRPr>
          </a:p>
          <a:p>
            <a:pPr marL="457200" lvl="0" indent="-304800" algn="l" rtl="0">
              <a:spcBef>
                <a:spcPts val="1600"/>
              </a:spcBef>
              <a:spcAft>
                <a:spcPts val="0"/>
              </a:spcAft>
              <a:buSzPts val="1200"/>
              <a:buChar char="●"/>
            </a:pPr>
            <a:r>
              <a:rPr lang="en-GB" sz="1200">
                <a:solidFill>
                  <a:srgbClr val="333333"/>
                </a:solidFill>
              </a:rPr>
              <a:t>If you file your complaint with the </a:t>
            </a:r>
            <a:r>
              <a:rPr lang="en-GB" sz="1200" u="sng">
                <a:solidFill>
                  <a:srgbClr val="005C72"/>
                </a:solidFill>
                <a:hlinkClick r:id="rId3">
                  <a:extLst>
                    <a:ext uri="{A12FA001-AC4F-418D-AE19-62706E023703}">
                      <ahyp:hlinkClr xmlns:ahyp="http://schemas.microsoft.com/office/drawing/2018/hyperlinkcolor" val="tx"/>
                    </a:ext>
                  </a:extLst>
                </a:hlinkClick>
              </a:rPr>
              <a:t>recipient</a:t>
            </a:r>
            <a:r>
              <a:rPr lang="en-GB" sz="1200">
                <a:solidFill>
                  <a:srgbClr val="333333"/>
                </a:solidFill>
              </a:rPr>
              <a:t>, you must wait either until the </a:t>
            </a:r>
            <a:r>
              <a:rPr lang="en-GB" sz="1200" u="sng">
                <a:solidFill>
                  <a:srgbClr val="005C72"/>
                </a:solidFill>
                <a:hlinkClick r:id="rId4">
                  <a:extLst>
                    <a:ext uri="{A12FA001-AC4F-418D-AE19-62706E023703}">
                      <ahyp:hlinkClr xmlns:ahyp="http://schemas.microsoft.com/office/drawing/2018/hyperlinkcolor" val="tx"/>
                    </a:ext>
                  </a:extLst>
                </a:hlinkClick>
              </a:rPr>
              <a:t>recipient</a:t>
            </a:r>
            <a:r>
              <a:rPr lang="en-GB" sz="1200">
                <a:solidFill>
                  <a:srgbClr val="333333"/>
                </a:solidFill>
              </a:rPr>
              <a:t> issues a written Notice of Final Action, or until 90 days have passed (whichever is sooner), before filing with the Civil Rights Center (see address above).</a:t>
            </a:r>
            <a:endParaRPr sz="1200">
              <a:solidFill>
                <a:srgbClr val="333333"/>
              </a:solidFill>
            </a:endParaRPr>
          </a:p>
          <a:p>
            <a:pPr marL="457200" lvl="0" indent="-304800" algn="l" rtl="0">
              <a:spcBef>
                <a:spcPts val="0"/>
              </a:spcBef>
              <a:spcAft>
                <a:spcPts val="0"/>
              </a:spcAft>
              <a:buSzPts val="1200"/>
              <a:buChar char="●"/>
            </a:pPr>
            <a:r>
              <a:rPr lang="en-GB" sz="1200">
                <a:solidFill>
                  <a:srgbClr val="333333"/>
                </a:solidFill>
              </a:rPr>
              <a:t>If the </a:t>
            </a:r>
            <a:r>
              <a:rPr lang="en-GB" sz="1200" u="sng">
                <a:solidFill>
                  <a:srgbClr val="005C72"/>
                </a:solidFill>
                <a:hlinkClick r:id="rId5">
                  <a:extLst>
                    <a:ext uri="{A12FA001-AC4F-418D-AE19-62706E023703}">
                      <ahyp:hlinkClr xmlns:ahyp="http://schemas.microsoft.com/office/drawing/2018/hyperlinkcolor" val="tx"/>
                    </a:ext>
                  </a:extLst>
                </a:hlinkClick>
              </a:rPr>
              <a:t>recipient</a:t>
            </a:r>
            <a:r>
              <a:rPr lang="en-GB" sz="1200">
                <a:solidFill>
                  <a:srgbClr val="333333"/>
                </a:solidFill>
              </a:rPr>
              <a:t> does not give you a written Notice of Final Action within 90 days of the day on which you filed your complaint, you may file a complaint with CRC before receiving that Notice. However, you must file your CRC complaint within 30 days of the 90-day deadline (in other words, within 120 days after the day on which you filed your complaint with the recipient).</a:t>
            </a:r>
            <a:endParaRPr sz="1200">
              <a:solidFill>
                <a:srgbClr val="333333"/>
              </a:solidFill>
            </a:endParaRPr>
          </a:p>
          <a:p>
            <a:pPr marL="457200" lvl="0" indent="-304800" algn="l" rtl="0">
              <a:spcBef>
                <a:spcPts val="0"/>
              </a:spcBef>
              <a:spcAft>
                <a:spcPts val="0"/>
              </a:spcAft>
              <a:buSzPts val="1200"/>
              <a:buChar char="●"/>
            </a:pPr>
            <a:r>
              <a:rPr lang="en-GB" sz="1200">
                <a:solidFill>
                  <a:srgbClr val="333333"/>
                </a:solidFill>
              </a:rPr>
              <a:t>If the </a:t>
            </a:r>
            <a:r>
              <a:rPr lang="en-GB" sz="1200" u="sng">
                <a:solidFill>
                  <a:srgbClr val="005C72"/>
                </a:solidFill>
                <a:hlinkClick r:id="rId6">
                  <a:extLst>
                    <a:ext uri="{A12FA001-AC4F-418D-AE19-62706E023703}">
                      <ahyp:hlinkClr xmlns:ahyp="http://schemas.microsoft.com/office/drawing/2018/hyperlinkcolor" val="tx"/>
                    </a:ext>
                  </a:extLst>
                </a:hlinkClick>
              </a:rPr>
              <a:t>recipient</a:t>
            </a:r>
            <a:r>
              <a:rPr lang="en-GB" sz="1200">
                <a:solidFill>
                  <a:srgbClr val="333333"/>
                </a:solidFill>
              </a:rPr>
              <a:t> does give you a written Notice of Final Action on your complaint, but you are dissatisfied with the decision or resolution, you may file a complaint with CRC. You must file your CRC complaint within 30 days of the date on which you received the Notice of Final Action.</a:t>
            </a:r>
            <a:endParaRPr sz="1200" b="1" i="1">
              <a:solidFill>
                <a:srgbClr val="33333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a:t>
            </a:r>
            <a:r>
              <a:rPr lang="en-GB" b="0"/>
              <a:t>wide is the net?</a:t>
            </a:r>
            <a:endParaRPr b="0"/>
          </a:p>
        </p:txBody>
      </p:sp>
      <p:sp>
        <p:nvSpPr>
          <p:cNvPr id="264" name="Google Shape;264;p3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The laws apply to our entire system</a:t>
            </a:r>
            <a:r>
              <a:rPr lang="en-GB"/>
              <a:t> for delivering WIOA Title I-assisted aid, training or benefits--from start to finish including, but not limited to: </a:t>
            </a:r>
            <a:endParaRPr/>
          </a:p>
          <a:p>
            <a:pPr marL="457200" lvl="0" indent="-311150" algn="l" rtl="0">
              <a:spcBef>
                <a:spcPts val="1600"/>
              </a:spcBef>
              <a:spcAft>
                <a:spcPts val="0"/>
              </a:spcAft>
              <a:buSzPts val="1300"/>
              <a:buChar char="●"/>
            </a:pPr>
            <a:r>
              <a:rPr lang="en-GB"/>
              <a:t>Recruitment, outreach, contracting and procurement, enrollment, grants, training, OJT, testing and referrals for counseling, education, training or employment</a:t>
            </a:r>
            <a:endParaRPr/>
          </a:p>
        </p:txBody>
      </p:sp>
      <p:pic>
        <p:nvPicPr>
          <p:cNvPr id="265" name="Google Shape;265;p32"/>
          <p:cNvPicPr preferRelativeResize="0"/>
          <p:nvPr/>
        </p:nvPicPr>
        <p:blipFill rotWithShape="1">
          <a:blip r:embed="rId3">
            <a:alphaModFix/>
          </a:blip>
          <a:srcRect t="39116" b="39116"/>
          <a:stretch/>
        </p:blipFill>
        <p:spPr>
          <a:xfrm>
            <a:off x="0" y="3835670"/>
            <a:ext cx="9144000" cy="1326900"/>
          </a:xfrm>
          <a:prstGeom prst="rect">
            <a:avLst/>
          </a:prstGeom>
          <a:noFill/>
          <a:ln>
            <a:noFill/>
          </a:ln>
        </p:spPr>
      </p:pic>
      <p:sp>
        <p:nvSpPr>
          <p:cNvPr id="266" name="Google Shape;266;p32"/>
          <p:cNvSpPr txBox="1"/>
          <p:nvPr/>
        </p:nvSpPr>
        <p:spPr>
          <a:xfrm>
            <a:off x="729450" y="3362200"/>
            <a:ext cx="7464600"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008FFF"/>
                </a:solidFill>
                <a:latin typeface="Lato"/>
                <a:ea typeface="Lato"/>
                <a:cs typeface="Lato"/>
                <a:sym typeface="Lato"/>
              </a:rPr>
              <a:t>Remember: WIOA is not an entitlement program, per </a:t>
            </a:r>
            <a:r>
              <a:rPr lang="en-GB" sz="1100" i="1">
                <a:solidFill>
                  <a:srgbClr val="008FFF"/>
                </a:solidFill>
                <a:highlight>
                  <a:srgbClr val="FFFFFF"/>
                </a:highlight>
                <a:latin typeface="Lato"/>
                <a:ea typeface="Lato"/>
                <a:cs typeface="Lato"/>
                <a:sym typeface="Lato"/>
              </a:rPr>
              <a:t>WIOA sec. 134(c)(3)(A), but we need to ensure fair access.</a:t>
            </a:r>
            <a:endParaRPr sz="1100">
              <a:solidFill>
                <a:srgbClr val="008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t>Complaints</a:t>
            </a:r>
            <a:endParaRPr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Types </a:t>
            </a:r>
            <a:r>
              <a:rPr lang="en-GB" b="0"/>
              <a:t>of complaints</a:t>
            </a:r>
            <a:endParaRPr b="0"/>
          </a:p>
        </p:txBody>
      </p:sp>
      <p:sp>
        <p:nvSpPr>
          <p:cNvPr id="277" name="Google Shape;277;p34"/>
          <p:cNvSpPr txBox="1">
            <a:spLocks noGrp="1"/>
          </p:cNvSpPr>
          <p:nvPr>
            <p:ph type="body" idx="1"/>
          </p:nvPr>
        </p:nvSpPr>
        <p:spPr>
          <a:xfrm>
            <a:off x="729450" y="2078875"/>
            <a:ext cx="7826100" cy="27543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sz="1100" b="1"/>
              <a:t>Customer Service Complaints</a:t>
            </a:r>
            <a:endParaRPr sz="1100" b="1"/>
          </a:p>
          <a:p>
            <a:pPr marL="914400" lvl="1" indent="-298450" algn="l" rtl="0">
              <a:spcBef>
                <a:spcPts val="0"/>
              </a:spcBef>
              <a:spcAft>
                <a:spcPts val="0"/>
              </a:spcAft>
              <a:buSzPts val="1100"/>
              <a:buChar char="○"/>
            </a:pPr>
            <a:r>
              <a:rPr lang="en-GB"/>
              <a:t>Expression of dissatisfaction with service </a:t>
            </a:r>
            <a:endParaRPr sz="1100"/>
          </a:p>
          <a:p>
            <a:pPr marL="1371600" lvl="2" indent="-298450" algn="l" rtl="0">
              <a:spcBef>
                <a:spcPts val="0"/>
              </a:spcBef>
              <a:spcAft>
                <a:spcPts val="0"/>
              </a:spcAft>
              <a:buSzPts val="1100"/>
              <a:buChar char="■"/>
            </a:pPr>
            <a:r>
              <a:rPr lang="en-GB"/>
              <a:t>Ex: Customer unhappy that funding has been denied for an </a:t>
            </a:r>
            <a:r>
              <a:rPr lang="en-GB" i="1"/>
              <a:t>unapproved</a:t>
            </a:r>
            <a:r>
              <a:rPr lang="en-GB"/>
              <a:t> training program</a:t>
            </a:r>
            <a:endParaRPr/>
          </a:p>
          <a:p>
            <a:pPr marL="457200" lvl="0" indent="-298450" algn="l" rtl="0">
              <a:spcBef>
                <a:spcPts val="0"/>
              </a:spcBef>
              <a:spcAft>
                <a:spcPts val="0"/>
              </a:spcAft>
              <a:buSzPts val="1100"/>
              <a:buChar char="●"/>
            </a:pPr>
            <a:r>
              <a:rPr lang="en-GB" sz="1100" b="1"/>
              <a:t>WIOA Program Complaints (365 days to file a complaint)</a:t>
            </a:r>
            <a:endParaRPr sz="1100" b="1"/>
          </a:p>
          <a:p>
            <a:pPr marL="914400" lvl="1" indent="-298450" algn="l" rtl="0">
              <a:spcBef>
                <a:spcPts val="0"/>
              </a:spcBef>
              <a:spcAft>
                <a:spcPts val="0"/>
              </a:spcAft>
              <a:buSzPts val="1100"/>
              <a:buChar char="○"/>
            </a:pPr>
            <a:r>
              <a:rPr lang="en-GB"/>
              <a:t>Serious violation of a program rule or process in the complainant’s situation</a:t>
            </a:r>
            <a:endParaRPr/>
          </a:p>
          <a:p>
            <a:pPr marL="1371600" lvl="2" indent="-298450" algn="l" rtl="0">
              <a:spcBef>
                <a:spcPts val="0"/>
              </a:spcBef>
              <a:spcAft>
                <a:spcPts val="0"/>
              </a:spcAft>
              <a:buSzPts val="1100"/>
              <a:buChar char="■"/>
            </a:pPr>
            <a:r>
              <a:rPr lang="en-GB"/>
              <a:t>Ex: Customer denied access to a WIOA Title I registrant level service because of his income status</a:t>
            </a:r>
            <a:endParaRPr/>
          </a:p>
          <a:p>
            <a:pPr marL="457200" lvl="0" indent="-298450" algn="l" rtl="0">
              <a:spcBef>
                <a:spcPts val="0"/>
              </a:spcBef>
              <a:spcAft>
                <a:spcPts val="0"/>
              </a:spcAft>
              <a:buSzPts val="1100"/>
              <a:buChar char="●"/>
            </a:pPr>
            <a:r>
              <a:rPr lang="en-GB" sz="1100" b="1"/>
              <a:t>Discrimination Complaints (180 days to file a complaint)</a:t>
            </a:r>
            <a:endParaRPr sz="1100" b="1"/>
          </a:p>
          <a:p>
            <a:pPr marL="914400" lvl="1" indent="-298450" algn="l" rtl="0">
              <a:spcBef>
                <a:spcPts val="0"/>
              </a:spcBef>
              <a:spcAft>
                <a:spcPts val="0"/>
              </a:spcAft>
              <a:buSzPts val="1100"/>
              <a:buChar char="○"/>
            </a:pPr>
            <a:r>
              <a:rPr lang="en-GB"/>
              <a:t>Serious violation of discrimination based on a protected class under federal EO laws</a:t>
            </a:r>
            <a:endParaRPr/>
          </a:p>
          <a:p>
            <a:pPr marL="1371600" lvl="2" indent="-298450" algn="l" rtl="0">
              <a:spcBef>
                <a:spcPts val="0"/>
              </a:spcBef>
              <a:spcAft>
                <a:spcPts val="0"/>
              </a:spcAft>
              <a:buSzPts val="1100"/>
              <a:buChar char="■"/>
            </a:pPr>
            <a:r>
              <a:rPr lang="en-GB"/>
              <a:t>Ex: Customer was denied a service because of a disability that required an accommodation</a:t>
            </a:r>
            <a:endParaRPr/>
          </a:p>
          <a:p>
            <a:pPr marL="457200" lvl="0" indent="-298450" algn="l" rtl="0">
              <a:spcBef>
                <a:spcPts val="0"/>
              </a:spcBef>
              <a:spcAft>
                <a:spcPts val="0"/>
              </a:spcAft>
              <a:buSzPts val="1100"/>
              <a:buChar char="●"/>
            </a:pPr>
            <a:r>
              <a:rPr lang="en-GB" sz="1100" b="1"/>
              <a:t>Fraud and Abuse Complaints</a:t>
            </a:r>
            <a:endParaRPr sz="1100" b="1"/>
          </a:p>
          <a:p>
            <a:pPr marL="914400" lvl="1" indent="-298450" algn="l" rtl="0">
              <a:spcBef>
                <a:spcPts val="0"/>
              </a:spcBef>
              <a:spcAft>
                <a:spcPts val="0"/>
              </a:spcAft>
              <a:buSzPts val="1100"/>
              <a:buChar char="○"/>
            </a:pPr>
            <a:r>
              <a:rPr lang="en-GB"/>
              <a:t>Serious violation of misused resources</a:t>
            </a:r>
            <a:endParaRPr/>
          </a:p>
          <a:p>
            <a:pPr marL="1371600" lvl="2" indent="-298450" algn="l" rtl="0">
              <a:spcBef>
                <a:spcPts val="0"/>
              </a:spcBef>
              <a:spcAft>
                <a:spcPts val="0"/>
              </a:spcAft>
              <a:buSzPts val="1100"/>
              <a:buChar char="■"/>
            </a:pPr>
            <a:r>
              <a:rPr lang="en-GB"/>
              <a:t>Ex. Embezzlement or misappropriation of funds, conflicts of interest involving program administrators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Informal </a:t>
            </a:r>
            <a:r>
              <a:rPr lang="en-GB" b="0"/>
              <a:t>Resolution</a:t>
            </a:r>
            <a:endParaRPr b="0"/>
          </a:p>
        </p:txBody>
      </p:sp>
      <p:sp>
        <p:nvSpPr>
          <p:cNvPr id="283" name="Google Shape;283;p35"/>
          <p:cNvSpPr txBox="1">
            <a:spLocks noGrp="1"/>
          </p:cNvSpPr>
          <p:nvPr>
            <p:ph type="body" idx="1"/>
          </p:nvPr>
        </p:nvSpPr>
        <p:spPr>
          <a:xfrm>
            <a:off x="729450" y="2078875"/>
            <a:ext cx="7688700" cy="18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Complaints should </a:t>
            </a:r>
            <a:r>
              <a:rPr lang="en-GB" b="1" dirty="0"/>
              <a:t>first</a:t>
            </a:r>
            <a:r>
              <a:rPr lang="en-GB" dirty="0"/>
              <a:t> be initiated at the local level. This means the complaint can be made to:</a:t>
            </a:r>
            <a:endParaRPr dirty="0"/>
          </a:p>
          <a:p>
            <a:pPr marL="457200" lvl="0" indent="-311150" algn="l" rtl="0">
              <a:spcBef>
                <a:spcPts val="1600"/>
              </a:spcBef>
              <a:spcAft>
                <a:spcPts val="0"/>
              </a:spcAft>
              <a:buSzPts val="1300"/>
              <a:buAutoNum type="arabicPeriod"/>
            </a:pPr>
            <a:r>
              <a:rPr lang="en-GB" dirty="0"/>
              <a:t>A Career Planner</a:t>
            </a:r>
            <a:endParaRPr dirty="0"/>
          </a:p>
          <a:p>
            <a:pPr marL="457200" lvl="0" indent="-311150" algn="l" rtl="0">
              <a:spcBef>
                <a:spcPts val="0"/>
              </a:spcBef>
              <a:spcAft>
                <a:spcPts val="0"/>
              </a:spcAft>
              <a:buSzPts val="1300"/>
              <a:buAutoNum type="arabicPeriod"/>
            </a:pPr>
            <a:r>
              <a:rPr lang="en-GB" dirty="0"/>
              <a:t>The Career Planner’s supervisor</a:t>
            </a:r>
            <a:endParaRPr dirty="0"/>
          </a:p>
          <a:p>
            <a:pPr marL="457200" lvl="0" indent="-311150" algn="l" rtl="0">
              <a:spcBef>
                <a:spcPts val="0"/>
              </a:spcBef>
              <a:spcAft>
                <a:spcPts val="0"/>
              </a:spcAft>
              <a:buSzPts val="1300"/>
              <a:buAutoNum type="arabicPeriod"/>
            </a:pPr>
            <a:r>
              <a:rPr lang="en-GB" dirty="0"/>
              <a:t>The American Job Center Complaint Coordinator, or </a:t>
            </a:r>
            <a:endParaRPr dirty="0"/>
          </a:p>
          <a:p>
            <a:pPr marL="457200" lvl="0" indent="-311150" algn="l" rtl="0">
              <a:spcBef>
                <a:spcPts val="0"/>
              </a:spcBef>
              <a:spcAft>
                <a:spcPts val="0"/>
              </a:spcAft>
              <a:buSzPts val="1300"/>
              <a:buAutoNum type="arabicPeriod"/>
            </a:pPr>
            <a:r>
              <a:rPr lang="en-GB" dirty="0"/>
              <a:t>The NCWWDB Equal Opportunity Officer</a:t>
            </a:r>
            <a:endParaRPr dirty="0"/>
          </a:p>
          <a:p>
            <a:pPr marL="0" lvl="0" indent="0" algn="l" rtl="0">
              <a:spcBef>
                <a:spcPts val="1600"/>
              </a:spcBef>
              <a:spcAft>
                <a:spcPts val="1600"/>
              </a:spcAft>
              <a:buNone/>
            </a:pPr>
            <a:endParaRPr dirty="0">
              <a:solidFill>
                <a:srgbClr val="008FFF"/>
              </a:solidFill>
            </a:endParaRPr>
          </a:p>
        </p:txBody>
      </p:sp>
      <p:sp>
        <p:nvSpPr>
          <p:cNvPr id="284" name="Google Shape;284;p35"/>
          <p:cNvSpPr txBox="1"/>
          <p:nvPr/>
        </p:nvSpPr>
        <p:spPr>
          <a:xfrm>
            <a:off x="729450" y="3917150"/>
            <a:ext cx="7688700" cy="843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GB" sz="1300">
                <a:solidFill>
                  <a:srgbClr val="008FFF"/>
                </a:solidFill>
                <a:latin typeface="Lato"/>
                <a:ea typeface="Lato"/>
                <a:cs typeface="Lato"/>
                <a:sym typeface="Lato"/>
              </a:rPr>
              <a:t>The preferred outcome is to reach a </a:t>
            </a:r>
            <a:r>
              <a:rPr lang="en-GB" sz="1300" b="1">
                <a:solidFill>
                  <a:srgbClr val="008FFF"/>
                </a:solidFill>
                <a:latin typeface="Lato"/>
                <a:ea typeface="Lato"/>
                <a:cs typeface="Lato"/>
                <a:sym typeface="Lato"/>
              </a:rPr>
              <a:t>mutually satisfactory resolution</a:t>
            </a:r>
            <a:r>
              <a:rPr lang="en-GB" sz="1300">
                <a:solidFill>
                  <a:srgbClr val="008FFF"/>
                </a:solidFill>
                <a:latin typeface="Lato"/>
                <a:ea typeface="Lato"/>
                <a:cs typeface="Lato"/>
                <a:sym typeface="Lato"/>
              </a:rPr>
              <a:t> to the complaint through negotiation, problem solving and other available resolution resources </a:t>
            </a:r>
            <a:r>
              <a:rPr lang="en-GB" sz="1300" b="1" u="sng">
                <a:solidFill>
                  <a:srgbClr val="008FFF"/>
                </a:solidFill>
                <a:latin typeface="Lato"/>
                <a:ea typeface="Lato"/>
                <a:cs typeface="Lato"/>
                <a:sym typeface="Lato"/>
              </a:rPr>
              <a:t>at the local level</a:t>
            </a:r>
            <a:r>
              <a:rPr lang="en-GB" sz="1300">
                <a:solidFill>
                  <a:srgbClr val="008FFF"/>
                </a:solidFill>
                <a:latin typeface="Lato"/>
                <a:ea typeface="Lato"/>
                <a:cs typeface="Lato"/>
                <a:sym typeface="Lato"/>
              </a:rPr>
              <a:t>. </a:t>
            </a:r>
            <a:br>
              <a:rPr lang="en-GB" sz="1300">
                <a:solidFill>
                  <a:srgbClr val="008FFF"/>
                </a:solidFill>
                <a:latin typeface="Lato"/>
                <a:ea typeface="Lato"/>
                <a:cs typeface="Lato"/>
                <a:sym typeface="Lato"/>
              </a:rPr>
            </a:br>
            <a:r>
              <a:rPr lang="en-GB" sz="1300">
                <a:solidFill>
                  <a:srgbClr val="008FFF"/>
                </a:solidFill>
                <a:latin typeface="Lato"/>
                <a:ea typeface="Lato"/>
                <a:cs typeface="Lato"/>
                <a:sym typeface="Lato"/>
              </a:rPr>
              <a:t>Fact: All complaints made last year were resolved by the informal resolution process.</a:t>
            </a:r>
            <a:endParaRPr sz="1300">
              <a:solidFill>
                <a:srgbClr val="008F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Diffusing </a:t>
            </a:r>
            <a:r>
              <a:rPr lang="en-GB" b="0"/>
              <a:t>a complaint</a:t>
            </a:r>
            <a:endParaRPr b="0"/>
          </a:p>
        </p:txBody>
      </p:sp>
      <p:sp>
        <p:nvSpPr>
          <p:cNvPr id="290" name="Google Shape;290;p36"/>
          <p:cNvSpPr txBox="1">
            <a:spLocks noGrp="1"/>
          </p:cNvSpPr>
          <p:nvPr>
            <p:ph type="body" idx="1"/>
          </p:nvPr>
        </p:nvSpPr>
        <p:spPr>
          <a:xfrm>
            <a:off x="729450" y="2078875"/>
            <a:ext cx="7688700" cy="1838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a:t>Be an active listener</a:t>
            </a:r>
            <a:endParaRPr/>
          </a:p>
          <a:p>
            <a:pPr marL="914400" lvl="1" indent="-298450" algn="l" rtl="0">
              <a:spcBef>
                <a:spcPts val="0"/>
              </a:spcBef>
              <a:spcAft>
                <a:spcPts val="0"/>
              </a:spcAft>
              <a:buSzPts val="1100"/>
              <a:buChar char="○"/>
            </a:pPr>
            <a:r>
              <a:rPr lang="en-GB"/>
              <a:t>Take notes and gather information. (Separate emotion, don’t make any immediate judgements or decisions)</a:t>
            </a:r>
            <a:endParaRPr/>
          </a:p>
          <a:p>
            <a:pPr marL="914400" lvl="1" indent="-298450" algn="l" rtl="0">
              <a:spcBef>
                <a:spcPts val="0"/>
              </a:spcBef>
              <a:spcAft>
                <a:spcPts val="0"/>
              </a:spcAft>
              <a:buSzPts val="1100"/>
              <a:buChar char="○"/>
            </a:pPr>
            <a:r>
              <a:rPr lang="en-GB"/>
              <a:t>Acknowledge the complaint</a:t>
            </a:r>
            <a:endParaRPr/>
          </a:p>
          <a:p>
            <a:pPr marL="1371600" lvl="2" indent="-298450" algn="l" rtl="0">
              <a:spcBef>
                <a:spcPts val="0"/>
              </a:spcBef>
              <a:spcAft>
                <a:spcPts val="0"/>
              </a:spcAft>
              <a:buSzPts val="1100"/>
              <a:buChar char="■"/>
            </a:pPr>
            <a:r>
              <a:rPr lang="en-GB"/>
              <a:t>Let the individual (or group) know that you’re glad this matter was brought to your attention, </a:t>
            </a:r>
            <a:endParaRPr/>
          </a:p>
          <a:p>
            <a:pPr marL="1371600" lvl="2" indent="-298450" algn="l" rtl="0">
              <a:spcBef>
                <a:spcPts val="0"/>
              </a:spcBef>
              <a:spcAft>
                <a:spcPts val="0"/>
              </a:spcAft>
              <a:buSzPts val="1100"/>
              <a:buChar char="■"/>
            </a:pPr>
            <a:r>
              <a:rPr lang="en-GB"/>
              <a:t>That we take the complaint seriously and will investigate the situation</a:t>
            </a:r>
            <a:endParaRPr/>
          </a:p>
          <a:p>
            <a:pPr marL="1371600" lvl="2" indent="-298450" algn="l" rtl="0">
              <a:spcBef>
                <a:spcPts val="0"/>
              </a:spcBef>
              <a:spcAft>
                <a:spcPts val="0"/>
              </a:spcAft>
              <a:buSzPts val="1100"/>
              <a:buChar char="■"/>
            </a:pPr>
            <a:r>
              <a:rPr lang="en-GB"/>
              <a:t>We will keep the complaint confidential to the extent possible</a:t>
            </a:r>
            <a:endParaRPr/>
          </a:p>
          <a:p>
            <a:pPr marL="914400" lvl="1" indent="-298450" algn="l" rtl="0">
              <a:spcBef>
                <a:spcPts val="0"/>
              </a:spcBef>
              <a:spcAft>
                <a:spcPts val="0"/>
              </a:spcAft>
              <a:buSzPts val="1100"/>
              <a:buChar char="○"/>
            </a:pPr>
            <a:r>
              <a:rPr lang="en-GB"/>
              <a:t>Restate what you heard to ensure you understand the complaint</a:t>
            </a:r>
            <a:endParaRPr/>
          </a:p>
          <a:p>
            <a:pPr marL="914400" lvl="1" indent="-298450" algn="l" rtl="0">
              <a:spcBef>
                <a:spcPts val="0"/>
              </a:spcBef>
              <a:spcAft>
                <a:spcPts val="0"/>
              </a:spcAft>
              <a:buSzPts val="1100"/>
              <a:buChar char="○"/>
            </a:pPr>
            <a:r>
              <a:rPr lang="en-GB"/>
              <a:t>Offer solutions or options, or involve a supervisor for help in resolving the complaint informally</a:t>
            </a:r>
            <a:endParaRPr/>
          </a:p>
          <a:p>
            <a:pPr marL="914400" lvl="1" indent="-298450" algn="l" rtl="0">
              <a:spcBef>
                <a:spcPts val="0"/>
              </a:spcBef>
              <a:spcAft>
                <a:spcPts val="0"/>
              </a:spcAft>
              <a:buSzPts val="1100"/>
              <a:buChar char="○"/>
            </a:pPr>
            <a:r>
              <a:rPr lang="en-GB"/>
              <a:t>Document the conversation (with facts--no fluff!) into ASSET in case note or in writing for recordkeeping</a:t>
            </a:r>
            <a:endParaRPr/>
          </a:p>
          <a:p>
            <a:pPr marL="457200" lvl="0" indent="-311150" algn="l" rtl="0">
              <a:spcBef>
                <a:spcPts val="0"/>
              </a:spcBef>
              <a:spcAft>
                <a:spcPts val="0"/>
              </a:spcAft>
              <a:buSzPts val="1300"/>
              <a:buChar char="●"/>
            </a:pPr>
            <a:r>
              <a:rPr lang="en-GB"/>
              <a:t>Notify your supervisor and the EOO if you are unable to resolve the issue</a:t>
            </a:r>
            <a:endParaRPr/>
          </a:p>
          <a:p>
            <a:pPr marL="457200" lvl="0" indent="-311150" algn="l" rtl="0">
              <a:spcBef>
                <a:spcPts val="0"/>
              </a:spcBef>
              <a:spcAft>
                <a:spcPts val="0"/>
              </a:spcAft>
              <a:buSzPts val="1300"/>
              <a:buChar char="●"/>
            </a:pPr>
            <a:r>
              <a:rPr lang="en-GB" b="1"/>
              <a:t>Keep complaints confidential to the extent possible</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Agenda</a:t>
            </a:r>
            <a:endParaRPr/>
          </a:p>
        </p:txBody>
      </p:sp>
      <p:sp>
        <p:nvSpPr>
          <p:cNvPr id="180" name="Google Shape;180;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EO responsibilities and laws</a:t>
            </a:r>
            <a:endParaRPr/>
          </a:p>
          <a:p>
            <a:pPr marL="0" lvl="0" indent="0" algn="l" rtl="0">
              <a:spcBef>
                <a:spcPts val="1600"/>
              </a:spcBef>
              <a:spcAft>
                <a:spcPts val="0"/>
              </a:spcAft>
              <a:buNone/>
            </a:pPr>
            <a:r>
              <a:rPr lang="en-GB"/>
              <a:t>Key EO Personnel</a:t>
            </a:r>
            <a:endParaRPr/>
          </a:p>
          <a:p>
            <a:pPr marL="0" lvl="0" indent="0" algn="l" rtl="0">
              <a:spcBef>
                <a:spcPts val="1600"/>
              </a:spcBef>
              <a:spcAft>
                <a:spcPts val="0"/>
              </a:spcAft>
              <a:buNone/>
            </a:pPr>
            <a:r>
              <a:rPr lang="en-GB"/>
              <a:t>Complaint Process</a:t>
            </a:r>
            <a:endParaRPr/>
          </a:p>
          <a:p>
            <a:pPr marL="0" lvl="0" indent="0" algn="l" rtl="0">
              <a:spcBef>
                <a:spcPts val="1600"/>
              </a:spcBef>
              <a:spcAft>
                <a:spcPts val="0"/>
              </a:spcAft>
              <a:buNone/>
            </a:pPr>
            <a:r>
              <a:rPr lang="en-GB"/>
              <a:t>EO Tools and Forms</a:t>
            </a:r>
            <a:endParaRPr/>
          </a:p>
          <a:p>
            <a:pPr marL="0" lvl="0" indent="0" algn="l" rtl="0">
              <a:spcBef>
                <a:spcPts val="1600"/>
              </a:spcBef>
              <a:spcAft>
                <a:spcPts val="1600"/>
              </a:spcAft>
              <a:buNone/>
            </a:pPr>
            <a:endParaRPr/>
          </a:p>
        </p:txBody>
      </p:sp>
      <p:pic>
        <p:nvPicPr>
          <p:cNvPr id="181" name="Google Shape;181;p19"/>
          <p:cNvPicPr preferRelativeResize="0"/>
          <p:nvPr/>
        </p:nvPicPr>
        <p:blipFill rotWithShape="1">
          <a:blip r:embed="rId3">
            <a:alphaModFix/>
          </a:blip>
          <a:srcRect r="25744"/>
          <a:stretch/>
        </p:blipFill>
        <p:spPr>
          <a:xfrm>
            <a:off x="4467375" y="798675"/>
            <a:ext cx="3950776" cy="35461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Key </a:t>
            </a:r>
            <a:r>
              <a:rPr lang="en-GB" b="0"/>
              <a:t>EO contacts</a:t>
            </a:r>
            <a:endParaRPr b="0"/>
          </a:p>
        </p:txBody>
      </p:sp>
      <p:sp>
        <p:nvSpPr>
          <p:cNvPr id="297" name="Google Shape;297;p37"/>
          <p:cNvSpPr txBox="1">
            <a:spLocks noGrp="1"/>
          </p:cNvSpPr>
          <p:nvPr>
            <p:ph type="body" idx="2"/>
          </p:nvPr>
        </p:nvSpPr>
        <p:spPr>
          <a:xfrm>
            <a:off x="2684850" y="2081443"/>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b="1" dirty="0">
                <a:solidFill>
                  <a:schemeClr val="dk2"/>
                </a:solidFill>
              </a:rPr>
              <a:t>NCWWDB Equal Opportunity Officer</a:t>
            </a:r>
            <a:endParaRPr b="1" dirty="0">
              <a:solidFill>
                <a:schemeClr val="dk2"/>
              </a:solidFill>
            </a:endParaRPr>
          </a:p>
          <a:p>
            <a:pPr marL="457200" lvl="0" indent="-311150" algn="l" rtl="0">
              <a:spcBef>
                <a:spcPts val="1600"/>
              </a:spcBef>
              <a:spcAft>
                <a:spcPts val="0"/>
              </a:spcAft>
              <a:buSzPts val="1300"/>
              <a:buChar char="●"/>
            </a:pPr>
            <a:r>
              <a:rPr lang="en-GB" dirty="0"/>
              <a:t>John Cokl, Equal Opportunity Officer</a:t>
            </a:r>
            <a:endParaRPr dirty="0"/>
          </a:p>
          <a:p>
            <a:pPr marL="914400" lvl="1" indent="-298450" algn="l" rtl="0">
              <a:spcBef>
                <a:spcPts val="0"/>
              </a:spcBef>
              <a:spcAft>
                <a:spcPts val="0"/>
              </a:spcAft>
              <a:buSzPts val="1100"/>
              <a:buChar char="○"/>
            </a:pPr>
            <a:r>
              <a:rPr lang="en-GB" dirty="0"/>
              <a:t>(715) 204-1643</a:t>
            </a:r>
            <a:endParaRPr dirty="0"/>
          </a:p>
          <a:p>
            <a:pPr marL="914400" lvl="1" indent="-298450" algn="l" rtl="0">
              <a:spcBef>
                <a:spcPts val="0"/>
              </a:spcBef>
              <a:spcAft>
                <a:spcPts val="0"/>
              </a:spcAft>
              <a:buSzPts val="1100"/>
              <a:buChar char="○"/>
            </a:pPr>
            <a:r>
              <a:rPr lang="en-GB" u="sng" dirty="0">
                <a:solidFill>
                  <a:schemeClr val="hlink"/>
                </a:solidFill>
                <a:hlinkClick r:id="rId3"/>
              </a:rPr>
              <a:t>JCOKL@NCWWDB.org</a:t>
            </a:r>
            <a:r>
              <a:rPr lang="en-GB" dirty="0"/>
              <a:t> </a:t>
            </a:r>
            <a:endParaRPr dirty="0"/>
          </a:p>
        </p:txBody>
      </p:sp>
      <p:sp>
        <p:nvSpPr>
          <p:cNvPr id="3" name="Text Placeholder 2">
            <a:extLst>
              <a:ext uri="{FF2B5EF4-FFF2-40B4-BE49-F238E27FC236}">
                <a16:creationId xmlns:a16="http://schemas.microsoft.com/office/drawing/2014/main" id="{E26B6DDA-903A-F8DC-49D5-956E8C00292D}"/>
              </a:ext>
            </a:extLst>
          </p:cNvPr>
          <p:cNvSpPr>
            <a:spLocks noGrp="1"/>
          </p:cNvSpPr>
          <p:nvPr>
            <p:ph type="body" idx="1"/>
          </p:nvPr>
        </p:nvSpPr>
        <p:spPr/>
        <p:txBody>
          <a:bodyPr/>
          <a:lstStyle/>
          <a:p>
            <a:pPr marL="146050" indent="0">
              <a:buNone/>
            </a:pPr>
            <a:r>
              <a:rPr 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Formal </a:t>
            </a:r>
            <a:r>
              <a:rPr lang="en-GB" b="0"/>
              <a:t>Complaint Process</a:t>
            </a:r>
            <a:endParaRPr b="0"/>
          </a:p>
        </p:txBody>
      </p:sp>
      <p:sp>
        <p:nvSpPr>
          <p:cNvPr id="303" name="Google Shape;303;p38"/>
          <p:cNvSpPr txBox="1">
            <a:spLocks noGrp="1"/>
          </p:cNvSpPr>
          <p:nvPr>
            <p:ph type="body" idx="1"/>
          </p:nvPr>
        </p:nvSpPr>
        <p:spPr>
          <a:xfrm>
            <a:off x="729450" y="2078875"/>
            <a:ext cx="7688700" cy="2677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t>If a complaint cannot be resolved informally, then a complainant may file a formal complaint. (Note: this process is not for a general complaint, but for severe violations of program rules or discrimination.)</a:t>
            </a:r>
            <a:endParaRPr dirty="0"/>
          </a:p>
          <a:p>
            <a:pPr marL="457200" lvl="0" indent="-311150" algn="l" rtl="0">
              <a:spcBef>
                <a:spcPts val="1600"/>
              </a:spcBef>
              <a:spcAft>
                <a:spcPts val="0"/>
              </a:spcAft>
              <a:buSzPts val="1300"/>
              <a:buAutoNum type="arabicPeriod"/>
            </a:pPr>
            <a:r>
              <a:rPr lang="en-GB" b="1" dirty="0"/>
              <a:t>Submit Complaint Form</a:t>
            </a:r>
            <a:br>
              <a:rPr lang="en-GB" dirty="0"/>
            </a:br>
            <a:r>
              <a:rPr lang="en-GB" dirty="0"/>
              <a:t>Complainants must first complete the Complaint Form and submit to the NCWWDB EO Officer. Note: A program-related complaint must be filed within one year of the alleged violation. Conversely, a discrimination complaint must be filed within 180 days of the alleged act.</a:t>
            </a:r>
            <a:endParaRPr dirty="0"/>
          </a:p>
          <a:p>
            <a:pPr marL="457200" lvl="0" indent="-311150" algn="l" rtl="0">
              <a:spcBef>
                <a:spcPts val="0"/>
              </a:spcBef>
              <a:spcAft>
                <a:spcPts val="0"/>
              </a:spcAft>
              <a:buSzPts val="1300"/>
              <a:buAutoNum type="arabicPeriod"/>
            </a:pPr>
            <a:r>
              <a:rPr lang="en-GB" b="1" dirty="0"/>
              <a:t>Confirmation of Receipt</a:t>
            </a:r>
            <a:br>
              <a:rPr lang="en-GB" b="1" dirty="0"/>
            </a:br>
            <a:r>
              <a:rPr lang="en-GB" dirty="0"/>
              <a:t>The NCWWDB EO will confirm receipt of the complaint and will review the complaint for validity. </a:t>
            </a:r>
            <a:endParaRPr dirty="0"/>
          </a:p>
          <a:p>
            <a:pPr marL="457200" lvl="0" indent="-311150" algn="l" rtl="0">
              <a:spcBef>
                <a:spcPts val="0"/>
              </a:spcBef>
              <a:spcAft>
                <a:spcPts val="0"/>
              </a:spcAft>
              <a:buSzPts val="1300"/>
              <a:buAutoNum type="arabicPeriod"/>
            </a:pPr>
            <a:r>
              <a:rPr lang="en-GB" b="1" dirty="0"/>
              <a:t>Review and Resolution</a:t>
            </a:r>
            <a:br>
              <a:rPr lang="en-GB" dirty="0"/>
            </a:br>
            <a:r>
              <a:rPr lang="en-GB" dirty="0"/>
              <a:t>If the complaint is deemed valid, the NCWWDB EO will work to resolve the matter and provide a written decision within 20 days of the filing date. If the complaint is rejected, the NCWWDB will provide written notice of reason(s) the complaint was rejected.</a:t>
            </a:r>
            <a:endParaRPr dirty="0">
              <a:solidFill>
                <a:srgbClr val="008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Formal </a:t>
            </a:r>
            <a:r>
              <a:rPr lang="en-GB" b="0"/>
              <a:t>Complaint Process (continued)</a:t>
            </a:r>
            <a:endParaRPr b="0"/>
          </a:p>
        </p:txBody>
      </p:sp>
      <p:sp>
        <p:nvSpPr>
          <p:cNvPr id="309" name="Google Shape;309;p3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startAt="4"/>
            </a:pPr>
            <a:r>
              <a:rPr lang="en-GB" b="1" dirty="0"/>
              <a:t>Appeal </a:t>
            </a:r>
            <a:br>
              <a:rPr lang="en-GB" dirty="0"/>
            </a:br>
            <a:r>
              <a:rPr lang="en-GB" dirty="0"/>
              <a:t>Complainants that do not receive a decision or if either party (complainant or respondent)is dissatisfied with the decision within the prescribed timeline may appeal to the NCWWDB in writing.</a:t>
            </a:r>
            <a:endParaRPr dirty="0"/>
          </a:p>
          <a:p>
            <a:pPr marL="457200" lvl="0" indent="-311150" algn="l" rtl="0">
              <a:spcBef>
                <a:spcPts val="0"/>
              </a:spcBef>
              <a:spcAft>
                <a:spcPts val="0"/>
              </a:spcAft>
              <a:buSzPts val="1300"/>
              <a:buAutoNum type="arabicPeriod" startAt="4"/>
            </a:pPr>
            <a:r>
              <a:rPr lang="en-GB" b="1" dirty="0"/>
              <a:t>Hearing and Decision</a:t>
            </a:r>
            <a:br>
              <a:rPr lang="en-GB" dirty="0"/>
            </a:br>
            <a:r>
              <a:rPr lang="en-GB" dirty="0"/>
              <a:t>A hearing will be conducted with NCWWDB Board representation within 60 days from the date the complaint was filed, and a decision shall be rendered within this 60-day timeline.</a:t>
            </a:r>
            <a:endParaRPr dirty="0"/>
          </a:p>
          <a:p>
            <a:pPr marL="457200" lvl="0" indent="-311150" algn="l" rtl="0">
              <a:spcBef>
                <a:spcPts val="0"/>
              </a:spcBef>
              <a:spcAft>
                <a:spcPts val="0"/>
              </a:spcAft>
              <a:buSzPts val="1300"/>
              <a:buAutoNum type="arabicPeriod" startAt="4"/>
            </a:pPr>
            <a:r>
              <a:rPr lang="en-GB" b="1" dirty="0"/>
              <a:t>Appeal to the State Dept. of Workforce Development</a:t>
            </a:r>
            <a:br>
              <a:rPr lang="en-GB" dirty="0"/>
            </a:br>
            <a:r>
              <a:rPr lang="en-GB" dirty="0"/>
              <a:t>A hearing decision may be appealed to the State within 10 calendar days of the decision </a:t>
            </a:r>
            <a:r>
              <a:rPr lang="en-GB" i="1" u="sng" dirty="0"/>
              <a:t>or</a:t>
            </a:r>
            <a:r>
              <a:rPr lang="en-GB" dirty="0"/>
              <a:t> 15 days calendar days after the due date if no decision was received. </a:t>
            </a:r>
            <a:endParaRPr dirty="0"/>
          </a:p>
          <a:p>
            <a:pPr marL="0" lvl="0" indent="0" algn="l" rtl="0">
              <a:spcBef>
                <a:spcPts val="1600"/>
              </a:spcBef>
              <a:spcAft>
                <a:spcPts val="1600"/>
              </a:spcAft>
              <a:buNone/>
            </a:pPr>
            <a:endParaRPr dirty="0">
              <a:solidFill>
                <a:srgbClr val="008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t>Complaint</a:t>
            </a:r>
            <a:r>
              <a:rPr lang="en-GB"/>
              <a:t> process</a:t>
            </a:r>
            <a:endParaRPr/>
          </a:p>
        </p:txBody>
      </p:sp>
      <p:cxnSp>
        <p:nvCxnSpPr>
          <p:cNvPr id="315" name="Google Shape;315;p40"/>
          <p:cNvCxnSpPr>
            <a:stCxn id="316" idx="1"/>
          </p:cNvCxnSpPr>
          <p:nvPr/>
        </p:nvCxnSpPr>
        <p:spPr>
          <a:xfrm>
            <a:off x="729450" y="3209425"/>
            <a:ext cx="1401300" cy="0"/>
          </a:xfrm>
          <a:prstGeom prst="straightConnector1">
            <a:avLst/>
          </a:prstGeom>
          <a:noFill/>
          <a:ln w="38100" cap="flat" cmpd="sng">
            <a:solidFill>
              <a:srgbClr val="008FFF"/>
            </a:solidFill>
            <a:prstDash val="solid"/>
            <a:round/>
            <a:headEnd type="oval" w="med" len="med"/>
            <a:tailEnd type="oval" w="med" len="med"/>
          </a:ln>
        </p:spPr>
      </p:cxnSp>
      <p:cxnSp>
        <p:nvCxnSpPr>
          <p:cNvPr id="317" name="Google Shape;317;p40"/>
          <p:cNvCxnSpPr/>
          <p:nvPr/>
        </p:nvCxnSpPr>
        <p:spPr>
          <a:xfrm>
            <a:off x="1980475" y="3209425"/>
            <a:ext cx="1401300" cy="0"/>
          </a:xfrm>
          <a:prstGeom prst="straightConnector1">
            <a:avLst/>
          </a:prstGeom>
          <a:noFill/>
          <a:ln w="38100" cap="flat" cmpd="sng">
            <a:solidFill>
              <a:srgbClr val="008FFF"/>
            </a:solidFill>
            <a:prstDash val="solid"/>
            <a:round/>
            <a:headEnd type="oval" w="med" len="med"/>
            <a:tailEnd type="oval" w="med" len="med"/>
          </a:ln>
        </p:spPr>
      </p:cxnSp>
      <p:cxnSp>
        <p:nvCxnSpPr>
          <p:cNvPr id="318" name="Google Shape;318;p40"/>
          <p:cNvCxnSpPr/>
          <p:nvPr/>
        </p:nvCxnSpPr>
        <p:spPr>
          <a:xfrm>
            <a:off x="3206500" y="3209425"/>
            <a:ext cx="1401300" cy="0"/>
          </a:xfrm>
          <a:prstGeom prst="straightConnector1">
            <a:avLst/>
          </a:prstGeom>
          <a:noFill/>
          <a:ln w="38100" cap="flat" cmpd="sng">
            <a:solidFill>
              <a:srgbClr val="008FFF"/>
            </a:solidFill>
            <a:prstDash val="solid"/>
            <a:round/>
            <a:headEnd type="oval" w="med" len="med"/>
            <a:tailEnd type="oval" w="med" len="med"/>
          </a:ln>
        </p:spPr>
      </p:cxnSp>
      <p:cxnSp>
        <p:nvCxnSpPr>
          <p:cNvPr id="319" name="Google Shape;319;p40"/>
          <p:cNvCxnSpPr/>
          <p:nvPr/>
        </p:nvCxnSpPr>
        <p:spPr>
          <a:xfrm>
            <a:off x="4457975" y="3209425"/>
            <a:ext cx="1401300" cy="0"/>
          </a:xfrm>
          <a:prstGeom prst="straightConnector1">
            <a:avLst/>
          </a:prstGeom>
          <a:noFill/>
          <a:ln w="38100" cap="flat" cmpd="sng">
            <a:solidFill>
              <a:srgbClr val="008FFF"/>
            </a:solidFill>
            <a:prstDash val="solid"/>
            <a:round/>
            <a:headEnd type="oval" w="med" len="med"/>
            <a:tailEnd type="oval" w="med" len="med"/>
          </a:ln>
        </p:spPr>
      </p:cxnSp>
      <p:cxnSp>
        <p:nvCxnSpPr>
          <p:cNvPr id="320" name="Google Shape;320;p40"/>
          <p:cNvCxnSpPr/>
          <p:nvPr/>
        </p:nvCxnSpPr>
        <p:spPr>
          <a:xfrm>
            <a:off x="5683550" y="3209425"/>
            <a:ext cx="1401300" cy="0"/>
          </a:xfrm>
          <a:prstGeom prst="straightConnector1">
            <a:avLst/>
          </a:prstGeom>
          <a:noFill/>
          <a:ln w="38100" cap="flat" cmpd="sng">
            <a:solidFill>
              <a:srgbClr val="008FFF"/>
            </a:solidFill>
            <a:prstDash val="solid"/>
            <a:round/>
            <a:headEnd type="oval" w="med" len="med"/>
            <a:tailEnd type="oval" w="med" len="med"/>
          </a:ln>
        </p:spPr>
      </p:cxnSp>
      <p:sp>
        <p:nvSpPr>
          <p:cNvPr id="321" name="Google Shape;321;p40"/>
          <p:cNvSpPr txBox="1"/>
          <p:nvPr/>
        </p:nvSpPr>
        <p:spPr>
          <a:xfrm>
            <a:off x="574275" y="3587150"/>
            <a:ext cx="11736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Lato"/>
                <a:ea typeface="Lato"/>
                <a:cs typeface="Lato"/>
                <a:sym typeface="Lato"/>
              </a:rPr>
              <a:t>Formal complaint submitted</a:t>
            </a:r>
            <a:endParaRPr b="1">
              <a:latin typeface="Lato"/>
              <a:ea typeface="Lato"/>
              <a:cs typeface="Lato"/>
              <a:sym typeface="Lato"/>
            </a:endParaRPr>
          </a:p>
        </p:txBody>
      </p:sp>
      <p:sp>
        <p:nvSpPr>
          <p:cNvPr id="322" name="Google Shape;322;p40"/>
          <p:cNvSpPr txBox="1"/>
          <p:nvPr/>
        </p:nvSpPr>
        <p:spPr>
          <a:xfrm>
            <a:off x="1708775" y="3587150"/>
            <a:ext cx="11736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Lato"/>
                <a:ea typeface="Lato"/>
                <a:cs typeface="Lato"/>
                <a:sym typeface="Lato"/>
              </a:rPr>
              <a:t>EOO confirms receipt</a:t>
            </a:r>
            <a:endParaRPr b="1">
              <a:latin typeface="Lato"/>
              <a:ea typeface="Lato"/>
              <a:cs typeface="Lato"/>
              <a:sym typeface="Lato"/>
            </a:endParaRPr>
          </a:p>
        </p:txBody>
      </p:sp>
      <p:sp>
        <p:nvSpPr>
          <p:cNvPr id="323" name="Google Shape;323;p40"/>
          <p:cNvSpPr txBox="1"/>
          <p:nvPr/>
        </p:nvSpPr>
        <p:spPr>
          <a:xfrm>
            <a:off x="2826625" y="3587150"/>
            <a:ext cx="11736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Lato"/>
                <a:ea typeface="Lato"/>
                <a:cs typeface="Lato"/>
                <a:sym typeface="Lato"/>
              </a:rPr>
              <a:t>EOO reviews complaint, issues decision</a:t>
            </a:r>
            <a:endParaRPr b="1">
              <a:latin typeface="Lato"/>
              <a:ea typeface="Lato"/>
              <a:cs typeface="Lato"/>
              <a:sym typeface="Lato"/>
            </a:endParaRPr>
          </a:p>
        </p:txBody>
      </p:sp>
      <p:sp>
        <p:nvSpPr>
          <p:cNvPr id="324" name="Google Shape;324;p40"/>
          <p:cNvSpPr txBox="1"/>
          <p:nvPr/>
        </p:nvSpPr>
        <p:spPr>
          <a:xfrm>
            <a:off x="4076750" y="3587150"/>
            <a:ext cx="11736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Lato"/>
                <a:ea typeface="Lato"/>
                <a:cs typeface="Lato"/>
                <a:sym typeface="Lato"/>
              </a:rPr>
              <a:t>Appeal to NCWWDB</a:t>
            </a:r>
            <a:endParaRPr b="1" dirty="0">
              <a:latin typeface="Lato"/>
              <a:ea typeface="Lato"/>
              <a:cs typeface="Lato"/>
              <a:sym typeface="Lato"/>
            </a:endParaRPr>
          </a:p>
        </p:txBody>
      </p:sp>
      <p:sp>
        <p:nvSpPr>
          <p:cNvPr id="325" name="Google Shape;325;p40"/>
          <p:cNvSpPr txBox="1"/>
          <p:nvPr/>
        </p:nvSpPr>
        <p:spPr>
          <a:xfrm>
            <a:off x="5326875" y="3587150"/>
            <a:ext cx="11736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Lato"/>
                <a:ea typeface="Lato"/>
                <a:cs typeface="Lato"/>
                <a:sym typeface="Lato"/>
              </a:rPr>
              <a:t>Hearing, committee issues decision</a:t>
            </a:r>
            <a:endParaRPr b="1">
              <a:latin typeface="Lato"/>
              <a:ea typeface="Lato"/>
              <a:cs typeface="Lato"/>
              <a:sym typeface="Lato"/>
            </a:endParaRPr>
          </a:p>
        </p:txBody>
      </p:sp>
      <p:sp>
        <p:nvSpPr>
          <p:cNvPr id="326" name="Google Shape;326;p40"/>
          <p:cNvSpPr txBox="1"/>
          <p:nvPr/>
        </p:nvSpPr>
        <p:spPr>
          <a:xfrm>
            <a:off x="6444725" y="3587150"/>
            <a:ext cx="1270500" cy="5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Lato"/>
                <a:ea typeface="Lato"/>
                <a:cs typeface="Lato"/>
                <a:sym typeface="Lato"/>
              </a:rPr>
              <a:t>Appeal to State Dept. of Workforce Development</a:t>
            </a:r>
            <a:endParaRPr b="1">
              <a:latin typeface="Lato"/>
              <a:ea typeface="Lato"/>
              <a:cs typeface="Lato"/>
              <a:sym typeface="Lato"/>
            </a:endParaRPr>
          </a:p>
        </p:txBody>
      </p:sp>
      <p:sp>
        <p:nvSpPr>
          <p:cNvPr id="327" name="Google Shape;327;p40"/>
          <p:cNvSpPr txBox="1"/>
          <p:nvPr/>
        </p:nvSpPr>
        <p:spPr>
          <a:xfrm>
            <a:off x="2053650" y="2431175"/>
            <a:ext cx="2447100" cy="34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accent1"/>
                </a:solidFill>
                <a:latin typeface="Lato"/>
                <a:ea typeface="Lato"/>
                <a:cs typeface="Lato"/>
                <a:sym typeface="Lato"/>
              </a:rPr>
              <a:t>20 days</a:t>
            </a:r>
            <a:endParaRPr b="1">
              <a:solidFill>
                <a:schemeClr val="accent1"/>
              </a:solidFill>
              <a:latin typeface="Lato"/>
              <a:ea typeface="Lato"/>
              <a:cs typeface="Lato"/>
              <a:sym typeface="Lato"/>
            </a:endParaRPr>
          </a:p>
        </p:txBody>
      </p:sp>
      <p:cxnSp>
        <p:nvCxnSpPr>
          <p:cNvPr id="328" name="Google Shape;328;p40"/>
          <p:cNvCxnSpPr/>
          <p:nvPr/>
        </p:nvCxnSpPr>
        <p:spPr>
          <a:xfrm>
            <a:off x="778500" y="2807600"/>
            <a:ext cx="2537400" cy="0"/>
          </a:xfrm>
          <a:prstGeom prst="straightConnector1">
            <a:avLst/>
          </a:prstGeom>
          <a:noFill/>
          <a:ln w="9525" cap="flat" cmpd="sng">
            <a:solidFill>
              <a:schemeClr val="accent1"/>
            </a:solidFill>
            <a:prstDash val="solid"/>
            <a:round/>
            <a:headEnd type="oval" w="med" len="med"/>
            <a:tailEnd type="oval" w="med" len="med"/>
          </a:ln>
        </p:spPr>
      </p:cxnSp>
      <p:cxnSp>
        <p:nvCxnSpPr>
          <p:cNvPr id="329" name="Google Shape;329;p40"/>
          <p:cNvCxnSpPr/>
          <p:nvPr/>
        </p:nvCxnSpPr>
        <p:spPr>
          <a:xfrm>
            <a:off x="778500" y="2990850"/>
            <a:ext cx="4997400" cy="0"/>
          </a:xfrm>
          <a:prstGeom prst="straightConnector1">
            <a:avLst/>
          </a:prstGeom>
          <a:noFill/>
          <a:ln w="9525" cap="flat" cmpd="sng">
            <a:solidFill>
              <a:schemeClr val="accent1"/>
            </a:solidFill>
            <a:prstDash val="solid"/>
            <a:round/>
            <a:headEnd type="oval" w="med" len="med"/>
            <a:tailEnd type="oval" w="med" len="med"/>
          </a:ln>
        </p:spPr>
      </p:cxnSp>
      <p:sp>
        <p:nvSpPr>
          <p:cNvPr id="330" name="Google Shape;330;p40"/>
          <p:cNvSpPr txBox="1"/>
          <p:nvPr/>
        </p:nvSpPr>
        <p:spPr>
          <a:xfrm>
            <a:off x="4526775" y="2549950"/>
            <a:ext cx="2447100" cy="34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chemeClr val="accent1"/>
                </a:solidFill>
                <a:latin typeface="Lato"/>
                <a:ea typeface="Lato"/>
                <a:cs typeface="Lato"/>
                <a:sym typeface="Lato"/>
              </a:rPr>
              <a:t>60 days</a:t>
            </a:r>
            <a:endParaRPr b="1">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t>Meaningful access to limited English proficient (LEP) individuals </a:t>
            </a:r>
            <a:endParaRPr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the Regulations state</a:t>
            </a:r>
            <a:endParaRPr/>
          </a:p>
        </p:txBody>
      </p:sp>
      <p:sp>
        <p:nvSpPr>
          <p:cNvPr id="341" name="Google Shape;341;p4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a:t>29 CFR § 38.9(b)</a:t>
            </a:r>
            <a:endParaRPr/>
          </a:p>
          <a:p>
            <a:pPr marL="457200" lvl="0" indent="-311150" algn="l" rtl="0">
              <a:spcBef>
                <a:spcPts val="0"/>
              </a:spcBef>
              <a:spcAft>
                <a:spcPts val="0"/>
              </a:spcAft>
              <a:buSzPts val="1300"/>
              <a:buChar char="●"/>
            </a:pPr>
            <a:r>
              <a:rPr lang="en-GB"/>
              <a:t>Requires recipients </a:t>
            </a:r>
            <a:r>
              <a:rPr lang="en-GB" b="1"/>
              <a:t>to take reasonable steps to ensure meaningful access to each (LEP) individual </a:t>
            </a:r>
            <a:r>
              <a:rPr lang="en-GB"/>
              <a:t>served or encountered so that LEP individuals are effectively informed about and/or able to participate in the program or activity. </a:t>
            </a:r>
            <a:endParaRPr/>
          </a:p>
          <a:p>
            <a:pPr marL="457200" lvl="0" indent="-311150" algn="l" rtl="0">
              <a:spcBef>
                <a:spcPts val="0"/>
              </a:spcBef>
              <a:spcAft>
                <a:spcPts val="0"/>
              </a:spcAft>
              <a:buSzPts val="1300"/>
              <a:buChar char="●"/>
            </a:pPr>
            <a:r>
              <a:rPr lang="en-GB"/>
              <a:t>Reasonable steps include, but are not limited to, an </a:t>
            </a:r>
            <a:r>
              <a:rPr lang="en-GB" b="1"/>
              <a:t>assessment of the LEP individual to determine language assistance needs,</a:t>
            </a:r>
            <a:r>
              <a:rPr lang="en-GB"/>
              <a:t> </a:t>
            </a:r>
            <a:r>
              <a:rPr lang="en-GB" b="1"/>
              <a:t>providing oral or written translation</a:t>
            </a:r>
            <a:r>
              <a:rPr lang="en-GB"/>
              <a:t>, and </a:t>
            </a:r>
            <a:r>
              <a:rPr lang="en-GB" b="1"/>
              <a:t>outreach to LEP communities </a:t>
            </a:r>
            <a:r>
              <a:rPr lang="en-GB"/>
              <a:t>to improve service delivery in needed languages.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can we do?</a:t>
            </a:r>
            <a:endParaRPr/>
          </a:p>
        </p:txBody>
      </p:sp>
      <p:sp>
        <p:nvSpPr>
          <p:cNvPr id="347" name="Google Shape;347;p4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10000"/>
          </a:bodyPr>
          <a:lstStyle/>
          <a:p>
            <a:pPr marL="457200" lvl="0" indent="-311150" algn="l" rtl="0">
              <a:spcBef>
                <a:spcPts val="0"/>
              </a:spcBef>
              <a:spcAft>
                <a:spcPts val="0"/>
              </a:spcAft>
              <a:buSzPts val="1300"/>
              <a:buChar char="●"/>
            </a:pPr>
            <a:r>
              <a:rPr lang="en-GB" dirty="0"/>
              <a:t>Develop and maintain an LEP Plan for our WDA</a:t>
            </a:r>
            <a:endParaRPr dirty="0"/>
          </a:p>
          <a:p>
            <a:pPr marL="914400" lvl="1" indent="-298450" algn="l" rtl="0">
              <a:spcBef>
                <a:spcPts val="0"/>
              </a:spcBef>
              <a:spcAft>
                <a:spcPts val="0"/>
              </a:spcAft>
              <a:buSzPts val="1100"/>
              <a:buChar char="○"/>
            </a:pPr>
            <a:r>
              <a:rPr lang="en-GB" dirty="0"/>
              <a:t>It’s available </a:t>
            </a:r>
            <a:r>
              <a:rPr lang="en-US" dirty="0"/>
              <a:t>from the NCWWDB Equal Opportunity Officer</a:t>
            </a:r>
            <a:endParaRPr dirty="0"/>
          </a:p>
          <a:p>
            <a:pPr marL="457200" lvl="0" indent="-311150" algn="l" rtl="0">
              <a:spcBef>
                <a:spcPts val="0"/>
              </a:spcBef>
              <a:spcAft>
                <a:spcPts val="0"/>
              </a:spcAft>
              <a:buSzPts val="1300"/>
              <a:buChar char="●"/>
            </a:pPr>
            <a:r>
              <a:rPr lang="en-GB" dirty="0"/>
              <a:t>Identify customers that have a primary (preferred) language other than English (noted in the Programs screen in ASSET)</a:t>
            </a:r>
            <a:endParaRPr dirty="0"/>
          </a:p>
          <a:p>
            <a:pPr marL="457200" lvl="0" indent="-311150" algn="l" rtl="0">
              <a:spcBef>
                <a:spcPts val="0"/>
              </a:spcBef>
              <a:spcAft>
                <a:spcPts val="0"/>
              </a:spcAft>
              <a:buSzPts val="1300"/>
              <a:buChar char="●"/>
            </a:pPr>
            <a:r>
              <a:rPr lang="en-GB" dirty="0"/>
              <a:t>Be sure to offer language service to the customer without delay</a:t>
            </a:r>
            <a:endParaRPr dirty="0"/>
          </a:p>
          <a:p>
            <a:pPr marL="457200" lvl="0" indent="-311150" algn="l" rtl="0">
              <a:spcBef>
                <a:spcPts val="0"/>
              </a:spcBef>
              <a:spcAft>
                <a:spcPts val="0"/>
              </a:spcAft>
              <a:buSzPts val="1300"/>
              <a:buChar char="●"/>
            </a:pPr>
            <a:r>
              <a:rPr lang="en-GB" dirty="0"/>
              <a:t>If the customer declines language services:</a:t>
            </a:r>
            <a:endParaRPr dirty="0"/>
          </a:p>
          <a:p>
            <a:pPr marL="914400" lvl="1" indent="-298450" algn="l" rtl="0">
              <a:spcBef>
                <a:spcPts val="0"/>
              </a:spcBef>
              <a:spcAft>
                <a:spcPts val="0"/>
              </a:spcAft>
              <a:buSzPts val="1100"/>
              <a:buChar char="○"/>
            </a:pPr>
            <a:r>
              <a:rPr lang="en-GB" dirty="0"/>
              <a:t>Document this in an ASSET case note</a:t>
            </a:r>
            <a:endParaRPr dirty="0"/>
          </a:p>
          <a:p>
            <a:pPr marL="457200" lvl="0" indent="-311150" algn="l" rtl="0">
              <a:spcBef>
                <a:spcPts val="0"/>
              </a:spcBef>
              <a:spcAft>
                <a:spcPts val="1600"/>
              </a:spcAft>
              <a:buSzPts val="1300"/>
              <a:buChar char="●"/>
            </a:pPr>
            <a:r>
              <a:rPr lang="en-GB" dirty="0"/>
              <a:t>If the customer needs services (based on assessment), please utilize available tools like </a:t>
            </a:r>
            <a:r>
              <a:rPr lang="en-GB" dirty="0" err="1"/>
              <a:t>LanguageLine</a:t>
            </a:r>
            <a:r>
              <a:rPr lang="en-GB" dirty="0"/>
              <a:t>.</a:t>
            </a:r>
          </a:p>
          <a:p>
            <a:pPr marL="457200" lvl="0" indent="-311150" algn="l" rtl="0">
              <a:spcBef>
                <a:spcPts val="0"/>
              </a:spcBef>
              <a:spcAft>
                <a:spcPts val="1600"/>
              </a:spcAft>
              <a:buSzPts val="1300"/>
              <a:buChar char="●"/>
            </a:pPr>
            <a:r>
              <a:rPr lang="en-GB" dirty="0"/>
              <a:t>To access </a:t>
            </a:r>
            <a:r>
              <a:rPr lang="en-GB" dirty="0" err="1"/>
              <a:t>LanguageLine</a:t>
            </a:r>
            <a:r>
              <a:rPr lang="en-GB" dirty="0"/>
              <a:t> dial 1-866-874-3972, enter Client ID: 506175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a:t>
            </a:r>
            <a:r>
              <a:rPr lang="en-GB" b="0"/>
              <a:t>do I need to remember?</a:t>
            </a:r>
            <a:endParaRPr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Key </a:t>
            </a:r>
            <a:r>
              <a:rPr lang="en-GB" b="0"/>
              <a:t>takeaways</a:t>
            </a:r>
            <a:endParaRPr b="0"/>
          </a:p>
        </p:txBody>
      </p:sp>
      <p:sp>
        <p:nvSpPr>
          <p:cNvPr id="358" name="Google Shape;358;p4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dirty="0"/>
              <a:t>Know your responsibilities and the laws that apply</a:t>
            </a:r>
            <a:endParaRPr dirty="0"/>
          </a:p>
          <a:p>
            <a:pPr marL="457200" lvl="0" indent="-311150" algn="l" rtl="0">
              <a:spcBef>
                <a:spcPts val="1600"/>
              </a:spcBef>
              <a:spcAft>
                <a:spcPts val="0"/>
              </a:spcAft>
              <a:buSzPts val="1300"/>
              <a:buChar char="●"/>
            </a:pPr>
            <a:r>
              <a:rPr lang="en-GB" dirty="0"/>
              <a:t>Seek informal resolution whenever possible, involving supervisors for support</a:t>
            </a:r>
            <a:endParaRPr dirty="0"/>
          </a:p>
          <a:p>
            <a:pPr marL="457200" lvl="0" indent="-311150" algn="l" rtl="0">
              <a:spcBef>
                <a:spcPts val="1600"/>
              </a:spcBef>
              <a:spcAft>
                <a:spcPts val="0"/>
              </a:spcAft>
              <a:buSzPts val="1300"/>
              <a:buChar char="●"/>
            </a:pPr>
            <a:r>
              <a:rPr lang="en-GB" dirty="0"/>
              <a:t>Know your EOO contacts</a:t>
            </a:r>
            <a:endParaRPr dirty="0"/>
          </a:p>
          <a:p>
            <a:pPr marL="457200" lvl="0" indent="-311150" algn="l" rtl="0">
              <a:spcBef>
                <a:spcPts val="1600"/>
              </a:spcBef>
              <a:spcAft>
                <a:spcPts val="0"/>
              </a:spcAft>
              <a:buSzPts val="1300"/>
              <a:buChar char="●"/>
            </a:pPr>
            <a:r>
              <a:rPr lang="en-GB" dirty="0"/>
              <a:t>Keep complaints confidential (breach of confidentiality is on the rise)</a:t>
            </a:r>
            <a:endParaRPr dirty="0"/>
          </a:p>
          <a:p>
            <a:pPr marL="457200" lvl="0" indent="-311150" algn="l" rtl="0">
              <a:spcBef>
                <a:spcPts val="1600"/>
              </a:spcBef>
              <a:spcAft>
                <a:spcPts val="1600"/>
              </a:spcAft>
              <a:buSzPts val="1300"/>
              <a:buChar char="●"/>
            </a:pPr>
            <a:r>
              <a:rPr lang="en-GB" dirty="0"/>
              <a:t>Feel free to contact NCWWDB EO Officer at any time.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Changes</a:t>
            </a:r>
            <a:r>
              <a:rPr lang="en-GB" b="0"/>
              <a:t> in the paperwork</a:t>
            </a:r>
            <a:endParaRPr b="0"/>
          </a:p>
        </p:txBody>
      </p:sp>
      <p:sp>
        <p:nvSpPr>
          <p:cNvPr id="364" name="Google Shape;364;p46"/>
          <p:cNvSpPr txBox="1">
            <a:spLocks noGrp="1"/>
          </p:cNvSpPr>
          <p:nvPr>
            <p:ph type="body" idx="1"/>
          </p:nvPr>
        </p:nvSpPr>
        <p:spPr>
          <a:xfrm>
            <a:off x="729450" y="2078875"/>
            <a:ext cx="7688700" cy="2706900"/>
          </a:xfrm>
          <a:prstGeom prst="rect">
            <a:avLst/>
          </a:prstGeom>
        </p:spPr>
        <p:txBody>
          <a:bodyPr spcFirstLastPara="1" wrap="square" lIns="91425" tIns="91425" rIns="91425" bIns="91425" anchor="t" anchorCtr="0">
            <a:normAutofit/>
          </a:bodyPr>
          <a:lstStyle/>
          <a:p>
            <a:pPr marL="457200" marR="0" lvl="0" indent="-304958" algn="l" rtl="0">
              <a:lnSpc>
                <a:spcPct val="115000"/>
              </a:lnSpc>
              <a:spcBef>
                <a:spcPts val="0"/>
              </a:spcBef>
              <a:spcAft>
                <a:spcPts val="0"/>
              </a:spcAft>
              <a:buClr>
                <a:schemeClr val="dk2"/>
              </a:buClr>
              <a:buSzPct val="100000"/>
              <a:buFont typeface="Lato"/>
              <a:buChar char="-"/>
            </a:pPr>
            <a:r>
              <a:rPr lang="en-GB" b="1" dirty="0">
                <a:solidFill>
                  <a:schemeClr val="dk2"/>
                </a:solidFill>
              </a:rPr>
              <a:t>Program Rights and Responsibilities</a:t>
            </a:r>
            <a:endParaRPr b="1" dirty="0">
              <a:solidFill>
                <a:schemeClr val="dk2"/>
              </a:solidFill>
            </a:endParaRPr>
          </a:p>
          <a:p>
            <a:pPr marL="914400" lvl="1" indent="-293211" algn="l" rtl="0">
              <a:spcBef>
                <a:spcPts val="0"/>
              </a:spcBef>
              <a:spcAft>
                <a:spcPts val="0"/>
              </a:spcAft>
              <a:buSzPct val="100000"/>
              <a:buChar char="-"/>
            </a:pPr>
            <a:r>
              <a:rPr lang="en-GB" dirty="0"/>
              <a:t>EO is the law notice</a:t>
            </a:r>
            <a:endParaRPr dirty="0"/>
          </a:p>
          <a:p>
            <a:pPr marL="914400" lvl="1" indent="-293211" algn="l" rtl="0">
              <a:spcBef>
                <a:spcPts val="0"/>
              </a:spcBef>
              <a:spcAft>
                <a:spcPts val="0"/>
              </a:spcAft>
              <a:buSzPct val="100000"/>
              <a:buChar char="-"/>
            </a:pPr>
            <a:r>
              <a:rPr lang="en-GB" dirty="0"/>
              <a:t>The participant statement signature page now includes acknowledgement of the right to </a:t>
            </a:r>
            <a:r>
              <a:rPr lang="en-GB" dirty="0" err="1"/>
              <a:t>nondiscrimination</a:t>
            </a:r>
            <a:r>
              <a:rPr lang="en-GB" dirty="0"/>
              <a:t> and equal opportunity and the complaint procedures</a:t>
            </a:r>
            <a:endParaRPr dirty="0"/>
          </a:p>
          <a:p>
            <a:pPr marL="1371600" lvl="2" indent="-293211" algn="l" rtl="0">
              <a:spcBef>
                <a:spcPts val="0"/>
              </a:spcBef>
              <a:spcAft>
                <a:spcPts val="0"/>
              </a:spcAft>
              <a:buSzPct val="100000"/>
              <a:buChar char="-"/>
            </a:pPr>
            <a:r>
              <a:rPr lang="en-GB" b="1" dirty="0"/>
              <a:t>This signed form must be retained in participant file</a:t>
            </a:r>
            <a:endParaRPr b="1" dirty="0"/>
          </a:p>
          <a:p>
            <a:pPr marL="457200" lvl="0" indent="-304958" algn="l" rtl="0">
              <a:spcBef>
                <a:spcPts val="0"/>
              </a:spcBef>
              <a:spcAft>
                <a:spcPts val="0"/>
              </a:spcAft>
              <a:buClr>
                <a:schemeClr val="dk2"/>
              </a:buClr>
              <a:buSzPct val="100000"/>
              <a:buChar char="-"/>
            </a:pPr>
            <a:r>
              <a:rPr lang="en-GB" b="1" dirty="0">
                <a:solidFill>
                  <a:schemeClr val="dk2"/>
                </a:solidFill>
              </a:rPr>
              <a:t>EO is the Law Notice</a:t>
            </a:r>
            <a:endParaRPr b="1" dirty="0">
              <a:solidFill>
                <a:schemeClr val="dk2"/>
              </a:solidFill>
            </a:endParaRPr>
          </a:p>
          <a:p>
            <a:pPr marL="914400" lvl="1" indent="-293211" algn="l" rtl="0">
              <a:spcBef>
                <a:spcPts val="0"/>
              </a:spcBef>
              <a:spcAft>
                <a:spcPts val="0"/>
              </a:spcAft>
              <a:buSzPct val="100000"/>
              <a:buChar char="-"/>
            </a:pPr>
            <a:r>
              <a:rPr lang="en-GB" b="1" dirty="0"/>
              <a:t>Must be retained in the participant file</a:t>
            </a:r>
            <a:endParaRPr b="1" dirty="0"/>
          </a:p>
          <a:p>
            <a:pPr marL="914400" lvl="1" indent="-293211" algn="l" rtl="0">
              <a:spcBef>
                <a:spcPts val="0"/>
              </a:spcBef>
              <a:spcAft>
                <a:spcPts val="0"/>
              </a:spcAft>
              <a:buSzPct val="100000"/>
              <a:buChar char="-"/>
            </a:pPr>
            <a:r>
              <a:rPr lang="en-GB" dirty="0"/>
              <a:t>Notice is included in the WIOA application packet</a:t>
            </a:r>
            <a:endParaRPr dirty="0"/>
          </a:p>
          <a:p>
            <a:pPr marL="457200" lvl="0" indent="-304958" algn="l" rtl="0">
              <a:spcBef>
                <a:spcPts val="0"/>
              </a:spcBef>
              <a:spcAft>
                <a:spcPts val="0"/>
              </a:spcAft>
              <a:buClr>
                <a:schemeClr val="dk2"/>
              </a:buClr>
              <a:buSzPct val="100000"/>
              <a:buChar char="-"/>
            </a:pPr>
            <a:r>
              <a:rPr lang="en-GB" b="1" dirty="0">
                <a:solidFill>
                  <a:schemeClr val="dk2"/>
                </a:solidFill>
              </a:rPr>
              <a:t>Babel Notice</a:t>
            </a:r>
            <a:endParaRPr b="1" dirty="0">
              <a:solidFill>
                <a:schemeClr val="dk2"/>
              </a:solidFill>
            </a:endParaRPr>
          </a:p>
          <a:p>
            <a:pPr marL="914400" lvl="1" indent="-293211" algn="l" rtl="0">
              <a:spcBef>
                <a:spcPts val="0"/>
              </a:spcBef>
              <a:spcAft>
                <a:spcPts val="0"/>
              </a:spcAft>
              <a:buSzPct val="100000"/>
              <a:buChar char="-"/>
            </a:pPr>
            <a:r>
              <a:rPr lang="en-GB" dirty="0"/>
              <a:t>Now included with all WIOA vital documents to ensure customers are notified of their right to language assistance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729450" y="1322450"/>
            <a:ext cx="7010100" cy="3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t>Overview</a:t>
            </a:r>
            <a:endParaRPr sz="1200"/>
          </a:p>
        </p:txBody>
      </p:sp>
      <p:sp>
        <p:nvSpPr>
          <p:cNvPr id="187" name="Google Shape;187;p20"/>
          <p:cNvSpPr txBox="1">
            <a:spLocks noGrp="1"/>
          </p:cNvSpPr>
          <p:nvPr>
            <p:ph type="body" idx="4294967295"/>
          </p:nvPr>
        </p:nvSpPr>
        <p:spPr>
          <a:xfrm>
            <a:off x="729450" y="1749350"/>
            <a:ext cx="7010100" cy="262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2400">
                <a:solidFill>
                  <a:srgbClr val="FFFFFF"/>
                </a:solidFill>
              </a:rPr>
              <a:t>As subrecipients and contractors of Federally-funded programs and activities, </a:t>
            </a:r>
            <a:r>
              <a:rPr lang="en-GB" sz="2400" i="1">
                <a:solidFill>
                  <a:srgbClr val="FFFFFF"/>
                </a:solidFill>
              </a:rPr>
              <a:t>we have a responsibility</a:t>
            </a:r>
            <a:r>
              <a:rPr lang="en-GB" sz="2400">
                <a:solidFill>
                  <a:srgbClr val="FFFFFF"/>
                </a:solidFill>
              </a:rPr>
              <a:t> to provide meaningful access and equal opportunity to services.</a:t>
            </a:r>
            <a:endParaRPr sz="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t>
            </a:r>
            <a:r>
              <a:rPr lang="en-GB" b="0"/>
              <a:t>big picture</a:t>
            </a:r>
            <a:endParaRPr b="0"/>
          </a:p>
        </p:txBody>
      </p:sp>
      <p:sp>
        <p:nvSpPr>
          <p:cNvPr id="193" name="Google Shape;193;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Section 188 of the Workforce Innovation and Opportunity Act (WIOA) (amending the Workforce Investment Act (WIA)) requires nondiscrimination and equal opportunity in the administration, oversight and delivery of WIA/WIOA-related: </a:t>
            </a:r>
            <a:endParaRPr/>
          </a:p>
          <a:p>
            <a:pPr marL="457200" lvl="0" indent="-311150" algn="l" rtl="0">
              <a:spcBef>
                <a:spcPts val="1600"/>
              </a:spcBef>
              <a:spcAft>
                <a:spcPts val="0"/>
              </a:spcAft>
              <a:buSzPts val="1300"/>
              <a:buChar char="●"/>
            </a:pPr>
            <a:r>
              <a:rPr lang="en-GB"/>
              <a:t>Services</a:t>
            </a:r>
            <a:endParaRPr/>
          </a:p>
          <a:p>
            <a:pPr marL="457200" lvl="0" indent="-311150" algn="l" rtl="0">
              <a:spcBef>
                <a:spcPts val="0"/>
              </a:spcBef>
              <a:spcAft>
                <a:spcPts val="0"/>
              </a:spcAft>
              <a:buSzPts val="1300"/>
              <a:buChar char="●"/>
            </a:pPr>
            <a:r>
              <a:rPr lang="en-GB"/>
              <a:t>Aid</a:t>
            </a:r>
            <a:endParaRPr/>
          </a:p>
          <a:p>
            <a:pPr marL="457200" lvl="0" indent="-311150" algn="l" rtl="0">
              <a:spcBef>
                <a:spcPts val="0"/>
              </a:spcBef>
              <a:spcAft>
                <a:spcPts val="0"/>
              </a:spcAft>
              <a:buSzPts val="1300"/>
              <a:buChar char="●"/>
            </a:pPr>
            <a:r>
              <a:rPr lang="en-GB"/>
              <a:t>Benefits</a:t>
            </a:r>
            <a:endParaRPr/>
          </a:p>
          <a:p>
            <a:pPr marL="457200" lvl="0" indent="-311150" algn="l" rtl="0">
              <a:spcBef>
                <a:spcPts val="0"/>
              </a:spcBef>
              <a:spcAft>
                <a:spcPts val="0"/>
              </a:spcAft>
              <a:buSzPts val="1300"/>
              <a:buChar char="●"/>
            </a:pPr>
            <a:r>
              <a:rPr lang="en-GB"/>
              <a:t>Training</a:t>
            </a:r>
            <a:endParaRPr/>
          </a:p>
          <a:p>
            <a:pPr marL="457200" lvl="0" indent="-311150" algn="l" rtl="0">
              <a:spcBef>
                <a:spcPts val="0"/>
              </a:spcBef>
              <a:spcAft>
                <a:spcPts val="0"/>
              </a:spcAft>
              <a:buSzPts val="1300"/>
              <a:buChar char="●"/>
            </a:pPr>
            <a:r>
              <a:rPr lang="en-GB"/>
              <a:t>Employment practices (i.e., positions with your agency or company that are funded with WIOA dollars)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729450" y="1318650"/>
            <a:ext cx="7831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Who </a:t>
            </a:r>
            <a:r>
              <a:rPr lang="en-GB" sz="2400" b="0"/>
              <a:t>is included?</a:t>
            </a:r>
            <a:endParaRPr sz="2400" b="0"/>
          </a:p>
        </p:txBody>
      </p:sp>
      <p:sp>
        <p:nvSpPr>
          <p:cNvPr id="199" name="Google Shape;199;p22"/>
          <p:cNvSpPr txBox="1">
            <a:spLocks noGrp="1"/>
          </p:cNvSpPr>
          <p:nvPr>
            <p:ph type="body" idx="1"/>
          </p:nvPr>
        </p:nvSpPr>
        <p:spPr>
          <a:xfrm>
            <a:off x="1295325" y="2078875"/>
            <a:ext cx="2477400" cy="1326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b="1"/>
              <a:t>Registrants</a:t>
            </a:r>
            <a:endParaRPr b="1"/>
          </a:p>
          <a:p>
            <a:pPr marL="457200" lvl="0" indent="-311150" algn="l" rtl="0">
              <a:spcBef>
                <a:spcPts val="0"/>
              </a:spcBef>
              <a:spcAft>
                <a:spcPts val="0"/>
              </a:spcAft>
              <a:buSzPts val="1300"/>
              <a:buChar char="●"/>
            </a:pPr>
            <a:r>
              <a:rPr lang="en-GB" b="1"/>
              <a:t>Program applicants</a:t>
            </a:r>
            <a:endParaRPr b="1"/>
          </a:p>
          <a:p>
            <a:pPr marL="457200" lvl="0" indent="-311150" algn="l" rtl="0">
              <a:spcBef>
                <a:spcPts val="0"/>
              </a:spcBef>
              <a:spcAft>
                <a:spcPts val="0"/>
              </a:spcAft>
              <a:buSzPts val="1300"/>
              <a:buChar char="●"/>
            </a:pPr>
            <a:r>
              <a:rPr lang="en-GB" b="1"/>
              <a:t>Program participants</a:t>
            </a:r>
            <a:endParaRPr b="1"/>
          </a:p>
          <a:p>
            <a:pPr marL="457200" lvl="0" indent="-311150" algn="l" rtl="0">
              <a:spcBef>
                <a:spcPts val="0"/>
              </a:spcBef>
              <a:spcAft>
                <a:spcPts val="0"/>
              </a:spcAft>
              <a:buSzPts val="1300"/>
              <a:buChar char="●"/>
            </a:pPr>
            <a:r>
              <a:rPr lang="en-GB" b="1"/>
              <a:t>Sub-contractors</a:t>
            </a:r>
            <a:endParaRPr/>
          </a:p>
        </p:txBody>
      </p:sp>
      <p:pic>
        <p:nvPicPr>
          <p:cNvPr id="200" name="Google Shape;200;p22"/>
          <p:cNvPicPr preferRelativeResize="0"/>
          <p:nvPr/>
        </p:nvPicPr>
        <p:blipFill rotWithShape="1">
          <a:blip r:embed="rId3">
            <a:alphaModFix/>
          </a:blip>
          <a:srcRect t="56172" b="22089"/>
          <a:stretch/>
        </p:blipFill>
        <p:spPr>
          <a:xfrm>
            <a:off x="0" y="3835670"/>
            <a:ext cx="9144004" cy="1326896"/>
          </a:xfrm>
          <a:prstGeom prst="rect">
            <a:avLst/>
          </a:prstGeom>
          <a:noFill/>
          <a:ln>
            <a:noFill/>
          </a:ln>
        </p:spPr>
      </p:pic>
      <p:sp>
        <p:nvSpPr>
          <p:cNvPr id="201" name="Google Shape;201;p22"/>
          <p:cNvSpPr txBox="1"/>
          <p:nvPr/>
        </p:nvSpPr>
        <p:spPr>
          <a:xfrm>
            <a:off x="3311175" y="2078875"/>
            <a:ext cx="3000000" cy="13269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Clr>
                <a:schemeClr val="accent1"/>
              </a:buClr>
              <a:buSzPts val="1300"/>
              <a:buFont typeface="Lato"/>
              <a:buChar char="●"/>
            </a:pPr>
            <a:r>
              <a:rPr lang="en-GB" sz="1300" b="1">
                <a:solidFill>
                  <a:schemeClr val="accent1"/>
                </a:solidFill>
                <a:latin typeface="Lato"/>
                <a:ea typeface="Lato"/>
                <a:cs typeface="Lato"/>
                <a:sym typeface="Lato"/>
              </a:rPr>
              <a:t>Service providers</a:t>
            </a:r>
            <a:endParaRPr sz="1300" b="1">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GB" sz="1300" b="1">
                <a:solidFill>
                  <a:schemeClr val="accent1"/>
                </a:solidFill>
                <a:latin typeface="Lato"/>
                <a:ea typeface="Lato"/>
                <a:cs typeface="Lato"/>
                <a:sym typeface="Lato"/>
              </a:rPr>
              <a:t>Employees</a:t>
            </a:r>
            <a:endParaRPr sz="1300" b="1">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Char char="●"/>
            </a:pPr>
            <a:r>
              <a:rPr lang="en-GB" sz="1300" b="1">
                <a:solidFill>
                  <a:schemeClr val="accent1"/>
                </a:solidFill>
                <a:latin typeface="Lato"/>
                <a:ea typeface="Lato"/>
                <a:cs typeface="Lato"/>
                <a:sym typeface="Lato"/>
              </a:rPr>
              <a:t>Applicants for employment</a:t>
            </a:r>
            <a:endParaRPr sz="1300" b="1">
              <a:solidFill>
                <a:schemeClr val="accen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Our </a:t>
            </a:r>
            <a:r>
              <a:rPr lang="en-GB" b="0"/>
              <a:t>responsibilities</a:t>
            </a:r>
            <a:endParaRPr/>
          </a:p>
        </p:txBody>
      </p:sp>
      <p:sp>
        <p:nvSpPr>
          <p:cNvPr id="207" name="Google Shape;207;p23"/>
          <p:cNvSpPr txBox="1">
            <a:spLocks noGrp="1"/>
          </p:cNvSpPr>
          <p:nvPr>
            <p:ph type="body" idx="1"/>
          </p:nvPr>
        </p:nvSpPr>
        <p:spPr>
          <a:xfrm>
            <a:off x="1295325" y="2078875"/>
            <a:ext cx="7122900" cy="13269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sz="1100" dirty="0"/>
              <a:t>Provide notice that indicates:</a:t>
            </a:r>
            <a:endParaRPr sz="1100" dirty="0"/>
          </a:p>
          <a:p>
            <a:pPr marL="914400" lvl="1" indent="-298450" algn="l" rtl="0">
              <a:spcBef>
                <a:spcPts val="0"/>
              </a:spcBef>
              <a:spcAft>
                <a:spcPts val="0"/>
              </a:spcAft>
              <a:buSzPts val="1100"/>
              <a:buChar char="○"/>
            </a:pPr>
            <a:r>
              <a:rPr lang="en-GB" sz="1100" dirty="0"/>
              <a:t>That </a:t>
            </a:r>
            <a:r>
              <a:rPr lang="en-GB" dirty="0"/>
              <a:t>NCWWDB and its service providers</a:t>
            </a:r>
            <a:r>
              <a:rPr lang="en-GB" sz="1100" dirty="0"/>
              <a:t> </a:t>
            </a:r>
            <a:r>
              <a:rPr lang="en-GB" dirty="0"/>
              <a:t>(recipients of federal funding) </a:t>
            </a:r>
            <a:r>
              <a:rPr lang="en-GB" sz="1100" dirty="0"/>
              <a:t>d</a:t>
            </a:r>
            <a:r>
              <a:rPr lang="en-GB" dirty="0"/>
              <a:t>o</a:t>
            </a:r>
            <a:r>
              <a:rPr lang="en-GB" sz="1100" dirty="0"/>
              <a:t> not discriminate </a:t>
            </a:r>
            <a:r>
              <a:rPr lang="en-GB" dirty="0"/>
              <a:t>on protected bases </a:t>
            </a:r>
            <a:endParaRPr dirty="0"/>
          </a:p>
          <a:p>
            <a:pPr marL="914400" lvl="1" indent="-298450" algn="l" rtl="0">
              <a:spcBef>
                <a:spcPts val="0"/>
              </a:spcBef>
              <a:spcAft>
                <a:spcPts val="0"/>
              </a:spcAft>
              <a:buSzPts val="1100"/>
              <a:buChar char="○"/>
            </a:pPr>
            <a:r>
              <a:rPr lang="en-GB" sz="1100" dirty="0"/>
              <a:t>How to contact the </a:t>
            </a:r>
            <a:r>
              <a:rPr lang="en-GB" dirty="0"/>
              <a:t>NCWWDB Equal Opportunity Officer and AJC Complaint Coordinator</a:t>
            </a:r>
            <a:endParaRPr dirty="0"/>
          </a:p>
          <a:p>
            <a:pPr marL="914400" lvl="1" indent="-298450" algn="l" rtl="0">
              <a:spcBef>
                <a:spcPts val="0"/>
              </a:spcBef>
              <a:spcAft>
                <a:spcPts val="0"/>
              </a:spcAft>
              <a:buSzPts val="1100"/>
              <a:buChar char="○"/>
            </a:pPr>
            <a:r>
              <a:rPr lang="en-GB" sz="1100" dirty="0"/>
              <a:t>Information about the</a:t>
            </a:r>
            <a:r>
              <a:rPr lang="en-GB" dirty="0"/>
              <a:t> complaint</a:t>
            </a:r>
            <a:r>
              <a:rPr lang="en-GB" sz="1100" dirty="0"/>
              <a:t> procedures</a:t>
            </a:r>
            <a:endParaRPr sz="1100" dirty="0"/>
          </a:p>
          <a:p>
            <a:pPr marL="457200" lvl="0" indent="-298450" algn="l" rtl="0">
              <a:spcBef>
                <a:spcPts val="0"/>
              </a:spcBef>
              <a:spcAft>
                <a:spcPts val="0"/>
              </a:spcAft>
              <a:buSzPts val="1100"/>
              <a:buChar char="●"/>
            </a:pPr>
            <a:r>
              <a:rPr lang="en-GB" sz="1100" dirty="0"/>
              <a:t>Adopt grievance (complaint) procedures to handle complaints of discrimination or program violations</a:t>
            </a:r>
            <a:endParaRPr dirty="0"/>
          </a:p>
        </p:txBody>
      </p:sp>
      <p:pic>
        <p:nvPicPr>
          <p:cNvPr id="208" name="Google Shape;208;p23"/>
          <p:cNvPicPr preferRelativeResize="0"/>
          <p:nvPr/>
        </p:nvPicPr>
        <p:blipFill rotWithShape="1">
          <a:blip r:embed="rId3">
            <a:alphaModFix/>
          </a:blip>
          <a:srcRect t="39130" b="39128"/>
          <a:stretch/>
        </p:blipFill>
        <p:spPr>
          <a:xfrm>
            <a:off x="0" y="3835670"/>
            <a:ext cx="9144001" cy="13268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Equal </a:t>
            </a:r>
            <a:r>
              <a:rPr lang="en-GB" b="0"/>
              <a:t>Opportunity is the Law</a:t>
            </a:r>
            <a:endParaRPr b="0"/>
          </a:p>
        </p:txBody>
      </p:sp>
      <p:pic>
        <p:nvPicPr>
          <p:cNvPr id="214" name="Google Shape;214;p24"/>
          <p:cNvPicPr preferRelativeResize="0"/>
          <p:nvPr/>
        </p:nvPicPr>
        <p:blipFill rotWithShape="1">
          <a:blip r:embed="rId3">
            <a:alphaModFix/>
          </a:blip>
          <a:srcRect b="9024"/>
          <a:stretch/>
        </p:blipFill>
        <p:spPr>
          <a:xfrm>
            <a:off x="5243425" y="235400"/>
            <a:ext cx="3117376" cy="4672676"/>
          </a:xfrm>
          <a:prstGeom prst="rect">
            <a:avLst/>
          </a:prstGeom>
          <a:noFill/>
          <a:ln>
            <a:noFill/>
          </a:ln>
        </p:spPr>
      </p:pic>
      <p:pic>
        <p:nvPicPr>
          <p:cNvPr id="3" name="Picture 2">
            <a:extLst>
              <a:ext uri="{FF2B5EF4-FFF2-40B4-BE49-F238E27FC236}">
                <a16:creationId xmlns:a16="http://schemas.microsoft.com/office/drawing/2014/main" id="{27CF1CAD-EC53-1FCB-8B50-468670F572C4}"/>
              </a:ext>
            </a:extLst>
          </p:cNvPr>
          <p:cNvPicPr>
            <a:picLocks noChangeAspect="1"/>
          </p:cNvPicPr>
          <p:nvPr/>
        </p:nvPicPr>
        <p:blipFill>
          <a:blip r:embed="rId4"/>
          <a:stretch>
            <a:fillRect/>
          </a:stretch>
        </p:blipFill>
        <p:spPr>
          <a:xfrm>
            <a:off x="5448801" y="2937782"/>
            <a:ext cx="778780" cy="6304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t>
            </a:r>
            <a:r>
              <a:rPr lang="en-GB" b="0"/>
              <a:t>laws</a:t>
            </a:r>
            <a:endParaRPr b="0"/>
          </a:p>
        </p:txBody>
      </p:sp>
      <p:sp>
        <p:nvSpPr>
          <p:cNvPr id="220" name="Google Shape;220;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Federal civil rights laws prohibit discrimination of members, applicants, enrollees, and beneficiaries in programs and activities that receive Federal financial assistance. </a:t>
            </a:r>
            <a:endParaRPr>
              <a:solidFill>
                <a:srgbClr val="008FFF"/>
              </a:solidFill>
            </a:endParaRPr>
          </a:p>
          <a:p>
            <a:pPr marL="0" lvl="0" indent="0" algn="l" rtl="0">
              <a:spcBef>
                <a:spcPts val="1600"/>
              </a:spcBef>
              <a:spcAft>
                <a:spcPts val="0"/>
              </a:spcAft>
              <a:buNone/>
            </a:pPr>
            <a:r>
              <a:rPr lang="en-GB"/>
              <a:t>The laws include:</a:t>
            </a:r>
            <a:endParaRPr/>
          </a:p>
          <a:p>
            <a:pPr marL="457200" lvl="0" indent="-311150" algn="l" rtl="0">
              <a:spcBef>
                <a:spcPts val="1600"/>
              </a:spcBef>
              <a:spcAft>
                <a:spcPts val="0"/>
              </a:spcAft>
              <a:buSzPts val="1300"/>
              <a:buChar char="●"/>
            </a:pPr>
            <a:r>
              <a:rPr lang="en-GB"/>
              <a:t>Title VI of the Civil Rights Act of 1964</a:t>
            </a:r>
            <a:endParaRPr/>
          </a:p>
          <a:p>
            <a:pPr marL="457200" lvl="0" indent="-311150" algn="l" rtl="0">
              <a:spcBef>
                <a:spcPts val="0"/>
              </a:spcBef>
              <a:spcAft>
                <a:spcPts val="0"/>
              </a:spcAft>
              <a:buSzPts val="1300"/>
              <a:buChar char="●"/>
            </a:pPr>
            <a:r>
              <a:rPr lang="en-GB"/>
              <a:t>Section 504 of the Rehabilitation Act of 1973</a:t>
            </a:r>
            <a:endParaRPr/>
          </a:p>
          <a:p>
            <a:pPr marL="457200" lvl="0" indent="-311150" algn="l" rtl="0">
              <a:spcBef>
                <a:spcPts val="0"/>
              </a:spcBef>
              <a:spcAft>
                <a:spcPts val="0"/>
              </a:spcAft>
              <a:buSzPts val="1300"/>
              <a:buChar char="●"/>
            </a:pPr>
            <a:r>
              <a:rPr lang="en-GB"/>
              <a:t>Americans with Disabilities Act of 1990, </a:t>
            </a:r>
            <a:endParaRPr/>
          </a:p>
          <a:p>
            <a:pPr marL="457200" lvl="0" indent="-311150" algn="l" rtl="0">
              <a:spcBef>
                <a:spcPts val="0"/>
              </a:spcBef>
              <a:spcAft>
                <a:spcPts val="0"/>
              </a:spcAft>
              <a:buSzPts val="1300"/>
              <a:buChar char="●"/>
            </a:pPr>
            <a:r>
              <a:rPr lang="en-GB"/>
              <a:t>Title IX of the Educational Amendments of 1972</a:t>
            </a:r>
            <a:endParaRPr/>
          </a:p>
          <a:p>
            <a:pPr marL="457200" lvl="0" indent="-311150" algn="l" rtl="0">
              <a:spcBef>
                <a:spcPts val="0"/>
              </a:spcBef>
              <a:spcAft>
                <a:spcPts val="0"/>
              </a:spcAft>
              <a:buSzPts val="1300"/>
              <a:buChar char="●"/>
            </a:pPr>
            <a:r>
              <a:rPr lang="en-GB"/>
              <a:t>Age Discrimination Act of 1975</a:t>
            </a:r>
            <a:endParaRPr/>
          </a:p>
          <a:p>
            <a:pPr marL="457200" lvl="0" indent="-311150" algn="l" rtl="0">
              <a:spcBef>
                <a:spcPts val="0"/>
              </a:spcBef>
              <a:spcAft>
                <a:spcPts val="0"/>
              </a:spcAft>
              <a:buSzPts val="1300"/>
              <a:buChar char="●"/>
            </a:pPr>
            <a:r>
              <a:rPr lang="en-GB"/>
              <a:t>Section 1557 of the Patient Protection and Affordable Care Act of 2010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t>
            </a:r>
            <a:r>
              <a:rPr lang="en-GB" b="0"/>
              <a:t>laws</a:t>
            </a:r>
            <a:r>
              <a:rPr lang="en-GB"/>
              <a:t> </a:t>
            </a:r>
            <a:r>
              <a:rPr lang="en-GB" b="0"/>
              <a:t>that apply</a:t>
            </a:r>
            <a:endParaRPr b="0"/>
          </a:p>
        </p:txBody>
      </p:sp>
      <p:sp>
        <p:nvSpPr>
          <p:cNvPr id="226" name="Google Shape;226;p26"/>
          <p:cNvSpPr txBox="1">
            <a:spLocks noGrp="1"/>
          </p:cNvSpPr>
          <p:nvPr>
            <p:ph type="body" idx="1"/>
          </p:nvPr>
        </p:nvSpPr>
        <p:spPr>
          <a:xfrm>
            <a:off x="729450" y="2078875"/>
            <a:ext cx="7688700" cy="2600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a:t>These laws prohibit recipients and subrecipients of Federal financial assistance from discriminating on the basis of: </a:t>
            </a:r>
            <a:r>
              <a:rPr lang="en-GB" b="1"/>
              <a:t>race, color, national origin (including </a:t>
            </a:r>
            <a:r>
              <a:rPr lang="en-GB" b="1" i="1"/>
              <a:t>limited English proficiency</a:t>
            </a:r>
            <a:r>
              <a:rPr lang="en-GB" b="1"/>
              <a:t>), disability, </a:t>
            </a:r>
            <a:r>
              <a:rPr lang="en-GB" b="1" i="1"/>
              <a:t>any </a:t>
            </a:r>
            <a:r>
              <a:rPr lang="en-GB" b="1"/>
              <a:t>age, gender, citizenship, political affiliation or belief, religion, sex (including pregnancy, childbirth, and related medical conditions, sex stereotyping, transgender status, gender identity), WIOA participant status</a:t>
            </a:r>
            <a:endParaRPr/>
          </a:p>
          <a:p>
            <a:pPr marL="457200" lvl="0" indent="-311150" algn="l" rtl="0">
              <a:spcBef>
                <a:spcPts val="0"/>
              </a:spcBef>
              <a:spcAft>
                <a:spcPts val="0"/>
              </a:spcAft>
              <a:buSzPts val="1300"/>
              <a:buChar char="●"/>
            </a:pPr>
            <a:r>
              <a:rPr lang="en-GB" b="1"/>
              <a:t>Retaliation is prohibited</a:t>
            </a:r>
            <a:r>
              <a:rPr lang="en-GB"/>
              <a:t> by all of the laws</a:t>
            </a:r>
            <a:endParaRPr/>
          </a:p>
          <a:p>
            <a:pPr marL="457200" lvl="0" indent="-311150" algn="l" rtl="0">
              <a:spcBef>
                <a:spcPts val="0"/>
              </a:spcBef>
              <a:spcAft>
                <a:spcPts val="0"/>
              </a:spcAft>
              <a:buSzPts val="1300"/>
              <a:buChar char="●"/>
            </a:pPr>
            <a:r>
              <a:rPr lang="en-GB"/>
              <a:t>29 CFR § 37.5; 29 CFR § 38.25</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FE00524321F7844ABCE78A35558C4AC" ma:contentTypeVersion="17" ma:contentTypeDescription="Create a new document." ma:contentTypeScope="" ma:versionID="257c28661f8af9fb06143496bd50fc0a">
  <xsd:schema xmlns:xsd="http://www.w3.org/2001/XMLSchema" xmlns:xs="http://www.w3.org/2001/XMLSchema" xmlns:p="http://schemas.microsoft.com/office/2006/metadata/properties" xmlns:ns2="7f24baae-53a2-4c18-8d51-98722ad26212" xmlns:ns3="6b29d059-1dc3-4319-b459-0770a89fb168" targetNamespace="http://schemas.microsoft.com/office/2006/metadata/properties" ma:root="true" ma:fieldsID="1d26c34053251666315d22d3fe6a9cd1" ns2:_="" ns3:_="">
    <xsd:import namespace="7f24baae-53a2-4c18-8d51-98722ad26212"/>
    <xsd:import namespace="6b29d059-1dc3-4319-b459-0770a89fb16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4baae-53a2-4c18-8d51-98722ad262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d25595f-d6d2-468b-a677-ed6ba4d5ae6e}" ma:internalName="TaxCatchAll" ma:showField="CatchAllData" ma:web="7f24baae-53a2-4c18-8d51-98722ad262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29d059-1dc3-4319-b459-0770a89fb1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ae36fa6-ace0-4beb-af26-8dd9d76c55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7CADD-9FBE-46A0-88E9-1F8F3A5809F5}">
  <ds:schemaRefs>
    <ds:schemaRef ds:uri="http://schemas.microsoft.com/sharepoint/v3/contenttype/forms"/>
  </ds:schemaRefs>
</ds:datastoreItem>
</file>

<file path=customXml/itemProps2.xml><?xml version="1.0" encoding="utf-8"?>
<ds:datastoreItem xmlns:ds="http://schemas.openxmlformats.org/officeDocument/2006/customXml" ds:itemID="{39EA11BA-463E-4FD7-A59C-458089B6B62D}">
  <ds:schemaRefs>
    <ds:schemaRef ds:uri="http://schemas.microsoft.com/sharepoint/events"/>
  </ds:schemaRefs>
</ds:datastoreItem>
</file>

<file path=customXml/itemProps3.xml><?xml version="1.0" encoding="utf-8"?>
<ds:datastoreItem xmlns:ds="http://schemas.openxmlformats.org/officeDocument/2006/customXml" ds:itemID="{7DA07DFB-17DB-4790-BE1D-0B78CE47B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24baae-53a2-4c18-8d51-98722ad26212"/>
    <ds:schemaRef ds:uri="6b29d059-1dc3-4319-b459-0770a89fb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2383</Words>
  <Application>Microsoft Office PowerPoint</Application>
  <PresentationFormat>On-screen Show (16:9)</PresentationFormat>
  <Paragraphs>168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Raleway</vt:lpstr>
      <vt:lpstr>Arial</vt:lpstr>
      <vt:lpstr>Lato</vt:lpstr>
      <vt:lpstr>Streamline</vt:lpstr>
      <vt:lpstr>Equal Opportunity (EO) and Nondiscrimination Responsibilities</vt:lpstr>
      <vt:lpstr>Agenda</vt:lpstr>
      <vt:lpstr>Overview</vt:lpstr>
      <vt:lpstr>The big picture</vt:lpstr>
      <vt:lpstr>Who is included?</vt:lpstr>
      <vt:lpstr>Our responsibilities</vt:lpstr>
      <vt:lpstr>Equal Opportunity is the Law</vt:lpstr>
      <vt:lpstr>The laws</vt:lpstr>
      <vt:lpstr>The laws that apply</vt:lpstr>
      <vt:lpstr>Assurances</vt:lpstr>
      <vt:lpstr>Assurances</vt:lpstr>
      <vt:lpstr>Assurances</vt:lpstr>
      <vt:lpstr>Assurances</vt:lpstr>
      <vt:lpstr>Assurances</vt:lpstr>
      <vt:lpstr>How wide is the net?</vt:lpstr>
      <vt:lpstr>Complaints</vt:lpstr>
      <vt:lpstr>Types of complaints</vt:lpstr>
      <vt:lpstr>Informal Resolution</vt:lpstr>
      <vt:lpstr>Diffusing a complaint</vt:lpstr>
      <vt:lpstr>Key EO contacts</vt:lpstr>
      <vt:lpstr>Formal Complaint Process</vt:lpstr>
      <vt:lpstr>Formal Complaint Process (continued)</vt:lpstr>
      <vt:lpstr>Complaint process</vt:lpstr>
      <vt:lpstr>Meaningful access to limited English proficient (LEP) individuals </vt:lpstr>
      <vt:lpstr>What the Regulations state</vt:lpstr>
      <vt:lpstr>What can we do?</vt:lpstr>
      <vt:lpstr>What do I need to remember?</vt:lpstr>
      <vt:lpstr>Key takeaways</vt:lpstr>
      <vt:lpstr>Changes in the paperwork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Opportunity (EO) and Nondiscrimination Responsibilities</dc:title>
  <cp:lastModifiedBy>John Cokl</cp:lastModifiedBy>
  <cp:revision>1</cp:revision>
  <dcterms:modified xsi:type="dcterms:W3CDTF">2023-08-03T18:01:20Z</dcterms:modified>
</cp:coreProperties>
</file>